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123"/>
  </p:notesMasterIdLst>
  <p:sldIdLst>
    <p:sldId id="357" r:id="rId3"/>
    <p:sldId id="256" r:id="rId4"/>
    <p:sldId id="284" r:id="rId5"/>
    <p:sldId id="257" r:id="rId6"/>
    <p:sldId id="282" r:id="rId7"/>
    <p:sldId id="283" r:id="rId8"/>
    <p:sldId id="285" r:id="rId9"/>
    <p:sldId id="286" r:id="rId10"/>
    <p:sldId id="287" r:id="rId11"/>
    <p:sldId id="289" r:id="rId12"/>
    <p:sldId id="288" r:id="rId13"/>
    <p:sldId id="290" r:id="rId14"/>
    <p:sldId id="291" r:id="rId15"/>
    <p:sldId id="475" r:id="rId16"/>
    <p:sldId id="292" r:id="rId17"/>
    <p:sldId id="476" r:id="rId18"/>
    <p:sldId id="293" r:id="rId19"/>
    <p:sldId id="294" r:id="rId20"/>
    <p:sldId id="295" r:id="rId21"/>
    <p:sldId id="366" r:id="rId22"/>
    <p:sldId id="296" r:id="rId23"/>
    <p:sldId id="297" r:id="rId24"/>
    <p:sldId id="298" r:id="rId25"/>
    <p:sldId id="299" r:id="rId26"/>
    <p:sldId id="300" r:id="rId27"/>
    <p:sldId id="301" r:id="rId28"/>
    <p:sldId id="302" r:id="rId29"/>
    <p:sldId id="303" r:id="rId30"/>
    <p:sldId id="305" r:id="rId31"/>
    <p:sldId id="304" r:id="rId32"/>
    <p:sldId id="306" r:id="rId33"/>
    <p:sldId id="307" r:id="rId34"/>
    <p:sldId id="308" r:id="rId35"/>
    <p:sldId id="309" r:id="rId36"/>
    <p:sldId id="310" r:id="rId37"/>
    <p:sldId id="474" r:id="rId38"/>
    <p:sldId id="458" r:id="rId39"/>
    <p:sldId id="459" r:id="rId40"/>
    <p:sldId id="460" r:id="rId41"/>
    <p:sldId id="461" r:id="rId42"/>
    <p:sldId id="462" r:id="rId43"/>
    <p:sldId id="463" r:id="rId44"/>
    <p:sldId id="464" r:id="rId45"/>
    <p:sldId id="465" r:id="rId46"/>
    <p:sldId id="466" r:id="rId47"/>
    <p:sldId id="467" r:id="rId48"/>
    <p:sldId id="468" r:id="rId49"/>
    <p:sldId id="469" r:id="rId50"/>
    <p:sldId id="470" r:id="rId51"/>
    <p:sldId id="471" r:id="rId52"/>
    <p:sldId id="472" r:id="rId53"/>
    <p:sldId id="473" r:id="rId54"/>
    <p:sldId id="312" r:id="rId55"/>
    <p:sldId id="311" r:id="rId56"/>
    <p:sldId id="313" r:id="rId57"/>
    <p:sldId id="314" r:id="rId58"/>
    <p:sldId id="315" r:id="rId59"/>
    <p:sldId id="316" r:id="rId60"/>
    <p:sldId id="317" r:id="rId61"/>
    <p:sldId id="318" r:id="rId62"/>
    <p:sldId id="320" r:id="rId63"/>
    <p:sldId id="319" r:id="rId64"/>
    <p:sldId id="321" r:id="rId65"/>
    <p:sldId id="323" r:id="rId66"/>
    <p:sldId id="324" r:id="rId67"/>
    <p:sldId id="322" r:id="rId68"/>
    <p:sldId id="325" r:id="rId69"/>
    <p:sldId id="326" r:id="rId70"/>
    <p:sldId id="327" r:id="rId71"/>
    <p:sldId id="328" r:id="rId72"/>
    <p:sldId id="329" r:id="rId73"/>
    <p:sldId id="330" r:id="rId74"/>
    <p:sldId id="331" r:id="rId75"/>
    <p:sldId id="333" r:id="rId76"/>
    <p:sldId id="332"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9" r:id="rId92"/>
    <p:sldId id="348" r:id="rId93"/>
    <p:sldId id="350" r:id="rId94"/>
    <p:sldId id="351" r:id="rId95"/>
    <p:sldId id="352" r:id="rId96"/>
    <p:sldId id="353" r:id="rId97"/>
    <p:sldId id="354" r:id="rId98"/>
    <p:sldId id="355" r:id="rId99"/>
    <p:sldId id="356" r:id="rId100"/>
    <p:sldId id="367" r:id="rId101"/>
    <p:sldId id="268" r:id="rId102"/>
    <p:sldId id="358" r:id="rId103"/>
    <p:sldId id="359" r:id="rId104"/>
    <p:sldId id="360" r:id="rId105"/>
    <p:sldId id="361" r:id="rId106"/>
    <p:sldId id="362" r:id="rId107"/>
    <p:sldId id="363" r:id="rId108"/>
    <p:sldId id="364" r:id="rId109"/>
    <p:sldId id="269" r:id="rId110"/>
    <p:sldId id="270" r:id="rId111"/>
    <p:sldId id="271" r:id="rId112"/>
    <p:sldId id="272" r:id="rId113"/>
    <p:sldId id="273" r:id="rId114"/>
    <p:sldId id="274" r:id="rId115"/>
    <p:sldId id="276" r:id="rId116"/>
    <p:sldId id="277" r:id="rId117"/>
    <p:sldId id="279" r:id="rId118"/>
    <p:sldId id="280" r:id="rId119"/>
    <p:sldId id="278" r:id="rId120"/>
    <p:sldId id="365" r:id="rId121"/>
    <p:sldId id="281" r:id="rId122"/>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B2C4"/>
    <a:srgbClr val="CA68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7" d="100"/>
          <a:sy n="87" d="100"/>
        </p:scale>
        <p:origin x="51" y="189"/>
      </p:cViewPr>
      <p:guideLst>
        <p:guide orient="horz" pos="2200"/>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notesMaster" Target="notesMasters/notesMaster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presProps" Target="pres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117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1175"/>
          </a:xfrm>
          <a:prstGeom prst="rect">
            <a:avLst/>
          </a:prstGeom>
        </p:spPr>
        <p:txBody>
          <a:bodyPr vert="horz" lIns="91440" tIns="45720" rIns="91440" bIns="45720" rtlCol="0"/>
          <a:lstStyle>
            <a:lvl1pPr algn="r">
              <a:defRPr sz="1200"/>
            </a:lvl1pPr>
          </a:lstStyle>
          <a:p>
            <a:fld id="{84E22354-FB4A-46D1-9B56-21ACFF13B8E4}" type="datetimeFigureOut">
              <a:rPr lang="zh-CN" altLang="en-US" smtClean="0"/>
              <a:t>2021/3/2</a:t>
            </a:fld>
            <a:endParaRPr lang="zh-CN" altLang="en-US"/>
          </a:p>
        </p:txBody>
      </p:sp>
      <p:sp>
        <p:nvSpPr>
          <p:cNvPr id="4" name="幻灯片图像占位符 3"/>
          <p:cNvSpPr>
            <a:spLocks noGrp="1" noRot="1" noChangeAspect="1"/>
          </p:cNvSpPr>
          <p:nvPr>
            <p:ph type="sldImg" idx="2"/>
          </p:nvPr>
        </p:nvSpPr>
        <p:spPr>
          <a:xfrm>
            <a:off x="142875" y="768350"/>
            <a:ext cx="6818313" cy="3836988"/>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860925"/>
            <a:ext cx="5683250" cy="4605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1175"/>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1175"/>
          </a:xfrm>
          <a:prstGeom prst="rect">
            <a:avLst/>
          </a:prstGeom>
        </p:spPr>
        <p:txBody>
          <a:bodyPr vert="horz" lIns="91440" tIns="45720" rIns="91440" bIns="45720" rtlCol="0" anchor="b"/>
          <a:lstStyle>
            <a:lvl1pPr algn="r">
              <a:defRPr sz="1200"/>
            </a:lvl1pPr>
          </a:lstStyle>
          <a:p>
            <a:fld id="{DD4B490F-C951-45F0-AD0D-07129F711B4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D4B490F-C951-45F0-AD0D-07129F711B42}"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D4B490F-C951-45F0-AD0D-07129F711B42}" type="slidenum">
              <a:rPr lang="zh-CN" altLang="en-US" smtClean="0"/>
              <a:t>64</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D4B490F-C951-45F0-AD0D-07129F711B42}" type="slidenum">
              <a:rPr lang="zh-CN" altLang="en-US" smtClean="0"/>
              <a:t>65</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D4B490F-C951-45F0-AD0D-07129F711B42}" type="slidenum">
              <a:rPr lang="zh-CN" altLang="en-US" smtClean="0"/>
              <a:t>74</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D4B490F-C951-45F0-AD0D-07129F711B42}" type="slidenum">
              <a:rPr lang="zh-CN" altLang="en-US" smtClean="0"/>
              <a:t>82</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D4B490F-C951-45F0-AD0D-07129F711B42}" type="slidenum">
              <a:rPr lang="zh-CN" altLang="en-US" smtClean="0"/>
              <a:t>90</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D4B490F-C951-45F0-AD0D-07129F711B42}" type="slidenum">
              <a:rPr lang="zh-CN" altLang="en-US" smtClean="0"/>
              <a:t>120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D4B490F-C951-45F0-AD0D-07129F711B42}" type="slidenum">
              <a:rPr lang="zh-CN" altLang="en-US" smtClean="0"/>
              <a:t>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D4B490F-C951-45F0-AD0D-07129F711B42}" type="slidenum">
              <a:rPr lang="zh-CN" altLang="en-US" smtClean="0"/>
              <a:t>10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D4B490F-C951-45F0-AD0D-07129F711B42}" type="slidenum">
              <a:rPr lang="zh-CN" altLang="en-US" smtClean="0"/>
              <a:t>18</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D4B490F-C951-45F0-AD0D-07129F711B42}" type="slidenum">
              <a:rPr lang="zh-CN" altLang="en-US" smtClean="0"/>
              <a:t>19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D4B490F-C951-45F0-AD0D-07129F711B42}" type="slidenum">
              <a:rPr lang="zh-CN" altLang="en-US" smtClean="0"/>
              <a:t>29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D4B490F-C951-45F0-AD0D-07129F711B42}" type="slidenum">
              <a:rPr lang="zh-CN" altLang="en-US" smtClean="0"/>
              <a:t>36</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D4B490F-C951-45F0-AD0D-07129F711B42}" type="slidenum">
              <a:rPr lang="zh-CN" altLang="en-US" smtClean="0"/>
              <a:t>53</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D4B490F-C951-45F0-AD0D-07129F711B42}" type="slidenum">
              <a:rPr lang="zh-CN" altLang="en-US" smtClean="0"/>
              <a:t>61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2021/3/2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2021/3/2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422400" y="76200"/>
            <a:ext cx="11176000" cy="863600"/>
          </a:xfrm>
        </p:spPr>
        <p:txBody>
          <a:bodyPr/>
          <a:lstStyle/>
          <a:p>
            <a:r>
              <a:rPr lang="zh-CN" altLang="en-US"/>
              <a:t>单击此处编辑母版标题样式</a:t>
            </a:r>
          </a:p>
        </p:txBody>
      </p:sp>
      <p:sp>
        <p:nvSpPr>
          <p:cNvPr id="3" name="文本占位符 2"/>
          <p:cNvSpPr>
            <a:spLocks noGrp="1"/>
          </p:cNvSpPr>
          <p:nvPr>
            <p:ph type="body" sz="half" idx="1"/>
          </p:nvPr>
        </p:nvSpPr>
        <p:spPr>
          <a:xfrm>
            <a:off x="304800" y="1295400"/>
            <a:ext cx="5689600" cy="4953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295400"/>
            <a:ext cx="5689600" cy="4953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4"/>
          <p:cNvSpPr>
            <a:spLocks noGrp="1"/>
          </p:cNvSpPr>
          <p:nvPr>
            <p:ph type="sldNum" sz="quarter" idx="10"/>
          </p:nvPr>
        </p:nvSpPr>
        <p:spPr>
          <a:xfrm>
            <a:off x="239184" y="6381750"/>
            <a:ext cx="1727200" cy="476250"/>
          </a:xfrm>
        </p:spPr>
        <p:txBody>
          <a:bodyPr/>
          <a:lstStyle>
            <a:lvl1pPr>
              <a:defRPr/>
            </a:lvl1pPr>
          </a:lstStyle>
          <a:p>
            <a:fld id="{8016C662-26A9-4647-8A8B-13FAE2C78010}" type="slidenum">
              <a:rPr lang="zh-CN" altLang="en-US"/>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AutoShape 7"/>
          <p:cNvSpPr>
            <a:spLocks noChangeArrowheads="1"/>
          </p:cNvSpPr>
          <p:nvPr/>
        </p:nvSpPr>
        <p:spPr bwMode="auto">
          <a:xfrm>
            <a:off x="1007533" y="2997200"/>
            <a:ext cx="10363200"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chemeClr val="accent2"/>
          </a:solidFill>
          <a:ln w="9525">
            <a:solidFill>
              <a:schemeClr val="accent2"/>
            </a:solidFill>
            <a:round/>
          </a:ln>
        </p:spPr>
        <p:txBody>
          <a:bodyPr/>
          <a:lstStyle/>
          <a:p>
            <a:pPr>
              <a:defRPr/>
            </a:pPr>
            <a:endParaRPr lang="zh-CN" altLang="en-US" sz="2400">
              <a:latin typeface="Times New Roman" panose="02020603050405020304" pitchFamily="18" charset="0"/>
            </a:endParaRPr>
          </a:p>
        </p:txBody>
      </p:sp>
      <p:pic>
        <p:nvPicPr>
          <p:cNvPr id="5" name="Picture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165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0" name="Rectangle 2"/>
          <p:cNvSpPr>
            <a:spLocks noGrp="1" noChangeArrowheads="1"/>
          </p:cNvSpPr>
          <p:nvPr>
            <p:ph type="ctrTitle"/>
          </p:nvPr>
        </p:nvSpPr>
        <p:spPr>
          <a:xfrm>
            <a:off x="1007533" y="1557338"/>
            <a:ext cx="10363200" cy="1371600"/>
          </a:xfrm>
        </p:spPr>
        <p:txBody>
          <a:bodyPr/>
          <a:lstStyle>
            <a:lvl1pPr>
              <a:defRPr sz="4000"/>
            </a:lvl1pPr>
          </a:lstStyle>
          <a:p>
            <a:r>
              <a:rPr lang="zh-CN" altLang="en-US"/>
              <a:t>单击此处编辑母版标题样式</a:t>
            </a:r>
          </a:p>
        </p:txBody>
      </p:sp>
      <p:sp>
        <p:nvSpPr>
          <p:cNvPr id="48131" name="Rectangle 3"/>
          <p:cNvSpPr>
            <a:spLocks noGrp="1" noChangeArrowheads="1"/>
          </p:cNvSpPr>
          <p:nvPr>
            <p:ph type="subTitle" idx="1"/>
          </p:nvPr>
        </p:nvSpPr>
        <p:spPr>
          <a:xfrm>
            <a:off x="1968500" y="3716338"/>
            <a:ext cx="9347200" cy="1600200"/>
          </a:xfrm>
        </p:spPr>
        <p:txBody>
          <a:bodyPr/>
          <a:lstStyle>
            <a:lvl1pPr marL="0" indent="0">
              <a:buFont typeface="Wingdings" panose="05000000000000000000" pitchFamily="2" charset="2"/>
              <a:buNone/>
              <a:defRPr sz="2800"/>
            </a:lvl1pPr>
          </a:lstStyle>
          <a:p>
            <a:r>
              <a:rPr lang="zh-CN" altLang="en-US"/>
              <a:t>单击此处编辑母版副标题样式</a:t>
            </a:r>
          </a:p>
        </p:txBody>
      </p:sp>
      <p:sp>
        <p:nvSpPr>
          <p:cNvPr id="6" name="Rectangle 4"/>
          <p:cNvSpPr>
            <a:spLocks noGrp="1" noChangeArrowheads="1"/>
          </p:cNvSpPr>
          <p:nvPr>
            <p:ph type="dt" sz="half" idx="10"/>
          </p:nvPr>
        </p:nvSpPr>
        <p:spPr>
          <a:xfrm>
            <a:off x="914400" y="6248400"/>
            <a:ext cx="2540000" cy="457200"/>
          </a:xfrm>
        </p:spPr>
        <p:txBody>
          <a:bodyPr/>
          <a:lstStyle>
            <a:lvl1pPr>
              <a:defRPr/>
            </a:lvl1pPr>
          </a:lstStyle>
          <a:p>
            <a:pPr>
              <a:defRPr/>
            </a:pPr>
            <a:fld id="{2B62CE3C-1032-4CF0-A6AF-ECE7AAB22A6D}" type="datetimeFigureOut">
              <a:rPr lang="zh-CN" altLang="en-US"/>
              <a:t>2021/3/2</a:t>
            </a:fld>
            <a:endParaRPr lang="en-US" altLang="zh-CN"/>
          </a:p>
        </p:txBody>
      </p:sp>
      <p:sp>
        <p:nvSpPr>
          <p:cNvPr id="7" name="Rectangle 5"/>
          <p:cNvSpPr>
            <a:spLocks noGrp="1" noChangeArrowheads="1"/>
          </p:cNvSpPr>
          <p:nvPr>
            <p:ph type="ftr" sz="quarter" idx="11"/>
          </p:nvPr>
        </p:nvSpPr>
        <p:spPr>
          <a:xfrm>
            <a:off x="4165600" y="6248400"/>
            <a:ext cx="3860800" cy="457200"/>
          </a:xfrm>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xfrm>
            <a:off x="8737600" y="6248400"/>
            <a:ext cx="2540000" cy="457200"/>
          </a:xfrm>
        </p:spPr>
        <p:txBody>
          <a:bodyPr/>
          <a:lstStyle>
            <a:lvl1pPr>
              <a:defRPr/>
            </a:lvl1pPr>
          </a:lstStyle>
          <a:p>
            <a:fld id="{302D3664-1D9E-4BDE-B31B-2684A1768B64}" type="slidenum">
              <a:rPr lang="zh-CN" altLang="en-US"/>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p:txBody>
          <a:bodyPr/>
          <a:lstStyle>
            <a:lvl1pPr>
              <a:defRPr/>
            </a:lvl1pPr>
          </a:lstStyle>
          <a:p>
            <a:pPr>
              <a:defRPr/>
            </a:pPr>
            <a:fld id="{48764CD2-3D5E-4D87-AF5E-1DD07C7B498F}" type="datetimeFigureOut">
              <a:rPr lang="zh-CN" altLang="en-US"/>
              <a:t>2021/3/2</a:t>
            </a:fld>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p:txBody>
          <a:bodyPr/>
          <a:lstStyle>
            <a:lvl1pPr>
              <a:defRPr/>
            </a:lvl1pPr>
          </a:lstStyle>
          <a:p>
            <a:fld id="{554777CF-2841-4A69-B52B-D1B6E35625D4}" type="slidenum">
              <a:rPr lang="zh-CN" altLang="en-US"/>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p:cNvSpPr>
            <a:spLocks noGrp="1" noChangeArrowheads="1"/>
          </p:cNvSpPr>
          <p:nvPr>
            <p:ph type="dt" sz="half" idx="10"/>
          </p:nvPr>
        </p:nvSpPr>
        <p:spPr/>
        <p:txBody>
          <a:bodyPr/>
          <a:lstStyle>
            <a:lvl1pPr>
              <a:defRPr/>
            </a:lvl1pPr>
          </a:lstStyle>
          <a:p>
            <a:pPr>
              <a:defRPr/>
            </a:pPr>
            <a:fld id="{978E4524-D620-4772-8DD8-35E08D42BCFC}" type="datetimeFigureOut">
              <a:rPr lang="zh-CN" altLang="en-US"/>
              <a:t>2021/3/2</a:t>
            </a:fld>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p:txBody>
          <a:bodyPr/>
          <a:lstStyle>
            <a:lvl1pPr>
              <a:defRPr/>
            </a:lvl1pPr>
          </a:lstStyle>
          <a:p>
            <a:fld id="{B6F0077C-018A-427A-B57C-304BEABF95F5}" type="slidenum">
              <a:rPr lang="zh-CN" altLang="en-US"/>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755651" y="981076"/>
            <a:ext cx="5232400" cy="5184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1251" y="981076"/>
            <a:ext cx="5232400" cy="5184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p:txBody>
          <a:bodyPr/>
          <a:lstStyle>
            <a:lvl1pPr>
              <a:defRPr/>
            </a:lvl1pPr>
          </a:lstStyle>
          <a:p>
            <a:pPr>
              <a:defRPr/>
            </a:pPr>
            <a:fld id="{69D2786E-239C-4A9F-8BB9-BA7E8828BA10}" type="datetimeFigureOut">
              <a:rPr lang="zh-CN" altLang="en-US"/>
              <a:t>2021/3/2</a:t>
            </a:fld>
            <a:endParaRPr lang="en-US" altLang="zh-CN"/>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p:txBody>
          <a:bodyPr/>
          <a:lstStyle>
            <a:lvl1pPr>
              <a:defRPr/>
            </a:lvl1pPr>
          </a:lstStyle>
          <a:p>
            <a:fld id="{B561B269-1CA5-4113-B90C-A9C91CF584C4}" type="slidenum">
              <a:rPr lang="zh-CN" altLang="en-US"/>
              <a:t>‹#›</a:t>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dt" sz="half" idx="10"/>
          </p:nvPr>
        </p:nvSpPr>
        <p:spPr/>
        <p:txBody>
          <a:bodyPr/>
          <a:lstStyle>
            <a:lvl1pPr>
              <a:defRPr/>
            </a:lvl1pPr>
          </a:lstStyle>
          <a:p>
            <a:pPr>
              <a:defRPr/>
            </a:pPr>
            <a:fld id="{50FCE47D-5249-4582-B9DE-023AFE1F2E78}" type="datetimeFigureOut">
              <a:rPr lang="zh-CN" altLang="en-US"/>
              <a:t>2021/3/2</a:t>
            </a:fld>
            <a:endParaRPr lang="en-US" altLang="zh-CN"/>
          </a:p>
        </p:txBody>
      </p:sp>
      <p:sp>
        <p:nvSpPr>
          <p:cNvPr id="8" name="Rectangle 7"/>
          <p:cNvSpPr>
            <a:spLocks noGrp="1" noChangeArrowheads="1"/>
          </p:cNvSpPr>
          <p:nvPr>
            <p:ph type="ftr" sz="quarter" idx="11"/>
          </p:nvPr>
        </p:nvSpPr>
        <p:spPr/>
        <p:txBody>
          <a:bodyPr/>
          <a:lstStyle>
            <a:lvl1pPr>
              <a:defRPr/>
            </a:lvl1pPr>
          </a:lstStyle>
          <a:p>
            <a:pPr>
              <a:defRPr/>
            </a:pPr>
            <a:endParaRPr lang="en-US" altLang="zh-CN"/>
          </a:p>
        </p:txBody>
      </p:sp>
      <p:sp>
        <p:nvSpPr>
          <p:cNvPr id="9" name="Rectangle 8"/>
          <p:cNvSpPr>
            <a:spLocks noGrp="1" noChangeArrowheads="1"/>
          </p:cNvSpPr>
          <p:nvPr>
            <p:ph type="sldNum" sz="quarter" idx="12"/>
          </p:nvPr>
        </p:nvSpPr>
        <p:spPr/>
        <p:txBody>
          <a:bodyPr/>
          <a:lstStyle>
            <a:lvl1pPr>
              <a:defRPr/>
            </a:lvl1pPr>
          </a:lstStyle>
          <a:p>
            <a:fld id="{578B7937-6AF9-4EEC-8E55-C7E1DB09BFAB}" type="slidenum">
              <a:rPr lang="zh-CN" altLang="en-US"/>
              <a:t>‹#›</a:t>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p:cNvSpPr>
            <a:spLocks noGrp="1" noChangeArrowheads="1"/>
          </p:cNvSpPr>
          <p:nvPr>
            <p:ph type="dt" sz="half" idx="10"/>
          </p:nvPr>
        </p:nvSpPr>
        <p:spPr/>
        <p:txBody>
          <a:bodyPr/>
          <a:lstStyle>
            <a:lvl1pPr>
              <a:defRPr/>
            </a:lvl1pPr>
          </a:lstStyle>
          <a:p>
            <a:pPr>
              <a:defRPr/>
            </a:pPr>
            <a:fld id="{A43D7EA9-D4B8-4FB3-925F-59164F1600A8}" type="datetimeFigureOut">
              <a:rPr lang="zh-CN" altLang="en-US"/>
              <a:t>2021/3/2</a:t>
            </a:fld>
            <a:endParaRPr lang="en-US" altLang="zh-CN"/>
          </a:p>
        </p:txBody>
      </p:sp>
      <p:sp>
        <p:nvSpPr>
          <p:cNvPr id="4" name="Rectangle 7"/>
          <p:cNvSpPr>
            <a:spLocks noGrp="1" noChangeArrowheads="1"/>
          </p:cNvSpPr>
          <p:nvPr>
            <p:ph type="ftr" sz="quarter" idx="11"/>
          </p:nvPr>
        </p:nvSpPr>
        <p:spPr/>
        <p:txBody>
          <a:bodyPr/>
          <a:lstStyle>
            <a:lvl1pPr>
              <a:defRPr/>
            </a:lvl1pPr>
          </a:lstStyle>
          <a:p>
            <a:pPr>
              <a:defRPr/>
            </a:pPr>
            <a:endParaRPr lang="en-US" altLang="zh-CN"/>
          </a:p>
        </p:txBody>
      </p:sp>
      <p:sp>
        <p:nvSpPr>
          <p:cNvPr id="5" name="Rectangle 8"/>
          <p:cNvSpPr>
            <a:spLocks noGrp="1" noChangeArrowheads="1"/>
          </p:cNvSpPr>
          <p:nvPr>
            <p:ph type="sldNum" sz="quarter" idx="12"/>
          </p:nvPr>
        </p:nvSpPr>
        <p:spPr/>
        <p:txBody>
          <a:bodyPr/>
          <a:lstStyle>
            <a:lvl1pPr>
              <a:defRPr/>
            </a:lvl1pPr>
          </a:lstStyle>
          <a:p>
            <a:fld id="{1A015812-7300-4357-9C90-1993F2148916}" type="slidenum">
              <a:rPr lang="zh-CN" altLang="en-US"/>
              <a:t>‹#›</a:t>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p:txBody>
          <a:bodyPr/>
          <a:lstStyle>
            <a:lvl1pPr>
              <a:defRPr/>
            </a:lvl1pPr>
          </a:lstStyle>
          <a:p>
            <a:pPr>
              <a:defRPr/>
            </a:pPr>
            <a:fld id="{1DEA1856-F377-46F7-AE2B-00437AD1C4ED}" type="datetimeFigureOut">
              <a:rPr lang="zh-CN" altLang="en-US"/>
              <a:t>2021/3/2</a:t>
            </a:fld>
            <a:endParaRPr lang="en-US" altLang="zh-CN"/>
          </a:p>
        </p:txBody>
      </p:sp>
      <p:sp>
        <p:nvSpPr>
          <p:cNvPr id="3" name="Rectangle 7"/>
          <p:cNvSpPr>
            <a:spLocks noGrp="1" noChangeArrowheads="1"/>
          </p:cNvSpPr>
          <p:nvPr>
            <p:ph type="ftr" sz="quarter" idx="11"/>
          </p:nvPr>
        </p:nvSpPr>
        <p:spPr/>
        <p:txBody>
          <a:bodyPr/>
          <a:lstStyle>
            <a:lvl1pPr>
              <a:defRPr/>
            </a:lvl1pPr>
          </a:lstStyle>
          <a:p>
            <a:pPr>
              <a:defRPr/>
            </a:pPr>
            <a:endParaRPr lang="en-US" altLang="zh-CN"/>
          </a:p>
        </p:txBody>
      </p:sp>
      <p:sp>
        <p:nvSpPr>
          <p:cNvPr id="4" name="Rectangle 8"/>
          <p:cNvSpPr>
            <a:spLocks noGrp="1" noChangeArrowheads="1"/>
          </p:cNvSpPr>
          <p:nvPr>
            <p:ph type="sldNum" sz="quarter" idx="12"/>
          </p:nvPr>
        </p:nvSpPr>
        <p:spPr/>
        <p:txBody>
          <a:bodyPr/>
          <a:lstStyle>
            <a:lvl1pPr>
              <a:defRPr/>
            </a:lvl1pPr>
          </a:lstStyle>
          <a:p>
            <a:fld id="{76C9FC14-2AE0-49DC-8B24-2B113B04A298}" type="slidenum">
              <a:rPr lang="zh-CN" altLang="en-US"/>
              <a:t>‹#›</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p:txBody>
          <a:bodyPr/>
          <a:lstStyle>
            <a:lvl1pPr>
              <a:defRPr/>
            </a:lvl1pPr>
          </a:lstStyle>
          <a:p>
            <a:pPr>
              <a:defRPr/>
            </a:pPr>
            <a:fld id="{2C491D9C-FB86-40EC-830E-858AB6DB21A5}" type="datetimeFigureOut">
              <a:rPr lang="zh-CN" altLang="en-US"/>
              <a:t>2021/3/2</a:t>
            </a:fld>
            <a:endParaRPr lang="en-US" altLang="zh-CN"/>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p:txBody>
          <a:bodyPr/>
          <a:lstStyle>
            <a:lvl1pPr>
              <a:defRPr/>
            </a:lvl1pPr>
          </a:lstStyle>
          <a:p>
            <a:fld id="{63E662D3-FBD2-47B0-A54D-E8B252A00DE5}" type="slidenum">
              <a:rPr lang="zh-CN" altLang="en-US"/>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2021/3/2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p:txBody>
          <a:bodyPr/>
          <a:lstStyle>
            <a:lvl1pPr>
              <a:defRPr/>
            </a:lvl1pPr>
          </a:lstStyle>
          <a:p>
            <a:pPr>
              <a:defRPr/>
            </a:pPr>
            <a:fld id="{41E5BC66-10CB-4C48-8C80-F92348157E56}" type="datetimeFigureOut">
              <a:rPr lang="zh-CN" altLang="en-US"/>
              <a:t>2021/3/2</a:t>
            </a:fld>
            <a:endParaRPr lang="en-US" altLang="zh-CN"/>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p:txBody>
          <a:bodyPr/>
          <a:lstStyle>
            <a:lvl1pPr>
              <a:defRPr/>
            </a:lvl1pPr>
          </a:lstStyle>
          <a:p>
            <a:fld id="{0768CB85-7B39-4EFA-8CD4-40E3D7611C74}" type="slidenum">
              <a:rPr lang="zh-CN" altLang="en-US"/>
              <a:t>‹#›</a:t>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p:txBody>
          <a:bodyPr/>
          <a:lstStyle>
            <a:lvl1pPr>
              <a:defRPr/>
            </a:lvl1pPr>
          </a:lstStyle>
          <a:p>
            <a:pPr>
              <a:defRPr/>
            </a:pPr>
            <a:fld id="{FA7F9ED4-6898-409F-A8E6-49D660B55C56}" type="datetimeFigureOut">
              <a:rPr lang="zh-CN" altLang="en-US"/>
              <a:t>2021/3/2</a:t>
            </a:fld>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p:txBody>
          <a:bodyPr/>
          <a:lstStyle>
            <a:lvl1pPr>
              <a:defRPr/>
            </a:lvl1pPr>
          </a:lstStyle>
          <a:p>
            <a:fld id="{C5B25968-81CF-4FD9-AE3F-E04E27C54660}" type="slidenum">
              <a:rPr lang="zh-CN" altLang="en-US"/>
              <a:t>‹#›</a:t>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48184" y="0"/>
            <a:ext cx="2675467" cy="61658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719667" y="0"/>
            <a:ext cx="7825317" cy="61658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p:txBody>
          <a:bodyPr/>
          <a:lstStyle>
            <a:lvl1pPr>
              <a:defRPr/>
            </a:lvl1pPr>
          </a:lstStyle>
          <a:p>
            <a:pPr>
              <a:defRPr/>
            </a:pPr>
            <a:fld id="{7FA21843-ECB1-42AC-BDDF-3718DD86152F}" type="datetimeFigureOut">
              <a:rPr lang="zh-CN" altLang="en-US"/>
              <a:t>2021/3/2</a:t>
            </a:fld>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p:txBody>
          <a:bodyPr/>
          <a:lstStyle>
            <a:lvl1pPr>
              <a:defRPr/>
            </a:lvl1pPr>
          </a:lstStyle>
          <a:p>
            <a:fld id="{AA31184F-248E-4724-B7BA-C67C60F27641}" type="slidenum">
              <a:rPr lang="zh-CN" altLang="en-US"/>
              <a:t>‹#›</a:t>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422400" y="76200"/>
            <a:ext cx="11176000" cy="863600"/>
          </a:xfrm>
        </p:spPr>
        <p:txBody>
          <a:bodyPr/>
          <a:lstStyle/>
          <a:p>
            <a:r>
              <a:rPr lang="zh-CN" altLang="en-US"/>
              <a:t>单击此处编辑母版标题样式</a:t>
            </a:r>
          </a:p>
        </p:txBody>
      </p:sp>
      <p:sp>
        <p:nvSpPr>
          <p:cNvPr id="3" name="文本占位符 2"/>
          <p:cNvSpPr>
            <a:spLocks noGrp="1"/>
          </p:cNvSpPr>
          <p:nvPr>
            <p:ph type="body" sz="half" idx="1"/>
          </p:nvPr>
        </p:nvSpPr>
        <p:spPr>
          <a:xfrm>
            <a:off x="304800" y="1295400"/>
            <a:ext cx="5689600" cy="4953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295400"/>
            <a:ext cx="5689600" cy="4953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4"/>
          <p:cNvSpPr>
            <a:spLocks noGrp="1"/>
          </p:cNvSpPr>
          <p:nvPr>
            <p:ph type="sldNum" sz="quarter" idx="10"/>
          </p:nvPr>
        </p:nvSpPr>
        <p:spPr>
          <a:xfrm>
            <a:off x="239184" y="6381750"/>
            <a:ext cx="1727200" cy="476250"/>
          </a:xfrm>
        </p:spPr>
        <p:txBody>
          <a:bodyPr/>
          <a:lstStyle>
            <a:lvl1pPr>
              <a:defRPr/>
            </a:lvl1pPr>
          </a:lstStyle>
          <a:p>
            <a:fld id="{8016C662-26A9-4647-8A8B-13FAE2C78010}" type="slidenum">
              <a:rPr lang="zh-CN" altLang="en-US"/>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2021/3/2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2021/3/2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2021/3/2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2021/3/2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2021/3/2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
        <p:nvSpPr>
          <p:cNvPr id="5" name="矩形 4"/>
          <p:cNvSpPr/>
          <p:nvPr userDrawn="1"/>
        </p:nvSpPr>
        <p:spPr>
          <a:xfrm>
            <a:off x="1" y="252859"/>
            <a:ext cx="12192002" cy="484285"/>
          </a:xfrm>
          <a:prstGeom prst="rect">
            <a:avLst/>
          </a:prstGeom>
          <a:gradFill>
            <a:gsLst>
              <a:gs pos="0">
                <a:schemeClr val="accent1">
                  <a:lumMod val="5000"/>
                  <a:lumOff val="95000"/>
                  <a:alpha val="0"/>
                </a:schemeClr>
              </a:gs>
              <a:gs pos="78000">
                <a:srgbClr val="CA687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7" name="圆角矩形 6"/>
          <p:cNvSpPr/>
          <p:nvPr userDrawn="1"/>
        </p:nvSpPr>
        <p:spPr>
          <a:xfrm rot="16200000" flipV="1">
            <a:off x="11457520" y="249444"/>
            <a:ext cx="484287" cy="491115"/>
          </a:xfrm>
          <a:prstGeom prst="roundRect">
            <a:avLst>
              <a:gd name="adj" fmla="val 5039"/>
            </a:avLst>
          </a:prstGeom>
          <a:solidFill>
            <a:srgbClr val="CA687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96"/>
          <p:cNvSpPr/>
          <p:nvPr userDrawn="1"/>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2021/3/2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2021/3/2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7B2C4"/>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2021/3/2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719667" y="1"/>
            <a:ext cx="106680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zh-CN" altLang="en-US"/>
              <a:t>单击此处编辑母版标题样式</a:t>
            </a:r>
          </a:p>
        </p:txBody>
      </p:sp>
      <p:sp>
        <p:nvSpPr>
          <p:cNvPr id="6147" name="Rectangle 3"/>
          <p:cNvSpPr>
            <a:spLocks noGrp="1" noChangeArrowheads="1"/>
          </p:cNvSpPr>
          <p:nvPr>
            <p:ph type="body" idx="1"/>
          </p:nvPr>
        </p:nvSpPr>
        <p:spPr bwMode="auto">
          <a:xfrm>
            <a:off x="755651" y="981076"/>
            <a:ext cx="10668000"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7108" name="AutoShape 4"/>
          <p:cNvSpPr>
            <a:spLocks noChangeArrowheads="1"/>
          </p:cNvSpPr>
          <p:nvPr/>
        </p:nvSpPr>
        <p:spPr bwMode="auto">
          <a:xfrm>
            <a:off x="719667" y="769939"/>
            <a:ext cx="10610851" cy="109537"/>
          </a:xfrm>
          <a:custGeom>
            <a:avLst/>
            <a:gdLst>
              <a:gd name="G0" fmla="+- 585 0 0"/>
            </a:gdLst>
            <a:ahLst/>
            <a:cxnLst>
              <a:cxn ang="0">
                <a:pos x="0" y="0"/>
              </a:cxn>
              <a:cxn ang="0">
                <a:pos x="585" y="0"/>
              </a:cxn>
              <a:cxn ang="0">
                <a:pos x="585" y="1000"/>
              </a:cxn>
              <a:cxn ang="0">
                <a:pos x="0" y="1000"/>
              </a:cxn>
              <a:cxn ang="0">
                <a:pos x="0" y="0"/>
              </a:cxn>
              <a:cxn ang="0">
                <a:pos x="1000" y="0"/>
              </a:cxn>
            </a:cxnLst>
            <a:rect l="0" t="0" r="r" b="b"/>
            <a:pathLst>
              <a:path w="1000" h="1000" stroke="0">
                <a:moveTo>
                  <a:pt x="0" y="0"/>
                </a:moveTo>
                <a:lnTo>
                  <a:pt x="585" y="0"/>
                </a:lnTo>
                <a:lnTo>
                  <a:pt x="585" y="1000"/>
                </a:lnTo>
                <a:lnTo>
                  <a:pt x="0" y="1000"/>
                </a:lnTo>
                <a:close/>
              </a:path>
              <a:path w="1000" h="1000">
                <a:moveTo>
                  <a:pt x="0" y="0"/>
                </a:moveTo>
                <a:lnTo>
                  <a:pt x="1000" y="0"/>
                </a:lnTo>
              </a:path>
            </a:pathLst>
          </a:custGeom>
          <a:solidFill>
            <a:schemeClr val="accent2"/>
          </a:solidFill>
          <a:ln w="9525">
            <a:solidFill>
              <a:schemeClr val="accent2"/>
            </a:solidFill>
            <a:round/>
          </a:ln>
        </p:spPr>
        <p:txBody>
          <a:bodyPr/>
          <a:lstStyle/>
          <a:p>
            <a:pPr>
              <a:defRPr/>
            </a:pPr>
            <a:endParaRPr lang="zh-CN" altLang="en-US" sz="2400">
              <a:latin typeface="Times New Roman" panose="02020603050405020304" pitchFamily="18" charset="0"/>
            </a:endParaRPr>
          </a:p>
        </p:txBody>
      </p:sp>
      <p:sp>
        <p:nvSpPr>
          <p:cNvPr id="47109" name="Line 5"/>
          <p:cNvSpPr>
            <a:spLocks noChangeShapeType="1"/>
          </p:cNvSpPr>
          <p:nvPr/>
        </p:nvSpPr>
        <p:spPr bwMode="auto">
          <a:xfrm flipV="1">
            <a:off x="812800" y="6238875"/>
            <a:ext cx="10566400" cy="0"/>
          </a:xfrm>
          <a:prstGeom prst="line">
            <a:avLst/>
          </a:prstGeom>
          <a:noFill/>
          <a:ln w="3175">
            <a:solidFill>
              <a:schemeClr val="accent2"/>
            </a:solidFill>
            <a:round/>
          </a:ln>
          <a:effectLst/>
        </p:spPr>
        <p:txBody>
          <a:bodyPr/>
          <a:lstStyle/>
          <a:p>
            <a:pPr>
              <a:defRPr/>
            </a:pPr>
            <a:endParaRPr lang="zh-CN" altLang="en-US" sz="1800">
              <a:latin typeface="Arial" panose="020B0604020202020204" pitchFamily="34" charset="0"/>
            </a:endParaRPr>
          </a:p>
        </p:txBody>
      </p:sp>
      <p:sp>
        <p:nvSpPr>
          <p:cNvPr id="47110" name="Rectangle 6"/>
          <p:cNvSpPr>
            <a:spLocks noGrp="1" noChangeArrowheads="1"/>
          </p:cNvSpPr>
          <p:nvPr>
            <p:ph type="dt" sz="half" idx="2"/>
          </p:nvPr>
        </p:nvSpPr>
        <p:spPr bwMode="auto">
          <a:xfrm>
            <a:off x="812800" y="6308725"/>
            <a:ext cx="2641600" cy="412750"/>
          </a:xfrm>
          <a:prstGeom prst="rect">
            <a:avLst/>
          </a:prstGeom>
          <a:noFill/>
          <a:ln w="9525">
            <a:noFill/>
            <a:miter lim="800000"/>
          </a:ln>
          <a:effectLst/>
        </p:spPr>
        <p:txBody>
          <a:bodyPr vert="horz" wrap="square" lIns="91440" tIns="45720" rIns="91440" bIns="45720" numCol="1" anchor="t" anchorCtr="0" compatLnSpc="1"/>
          <a:lstStyle>
            <a:lvl1pPr>
              <a:defRPr sz="1200">
                <a:latin typeface="+mn-lt"/>
              </a:defRPr>
            </a:lvl1pPr>
          </a:lstStyle>
          <a:p>
            <a:pPr>
              <a:defRPr/>
            </a:pPr>
            <a:fld id="{84136E1B-189E-46A0-9868-1DFA266E3651}" type="datetimeFigureOut">
              <a:rPr lang="zh-CN" altLang="en-US"/>
              <a:t>2021/3/2</a:t>
            </a:fld>
            <a:endParaRPr lang="en-US" altLang="zh-CN"/>
          </a:p>
        </p:txBody>
      </p:sp>
      <p:sp>
        <p:nvSpPr>
          <p:cNvPr id="47111" name="Rectangle 7"/>
          <p:cNvSpPr>
            <a:spLocks noGrp="1" noChangeArrowheads="1"/>
          </p:cNvSpPr>
          <p:nvPr>
            <p:ph type="ftr" sz="quarter" idx="3"/>
          </p:nvPr>
        </p:nvSpPr>
        <p:spPr bwMode="auto">
          <a:xfrm>
            <a:off x="4165600" y="6308725"/>
            <a:ext cx="3860800" cy="412750"/>
          </a:xfrm>
          <a:prstGeom prst="rect">
            <a:avLst/>
          </a:prstGeom>
          <a:noFill/>
          <a:ln w="9525">
            <a:noFill/>
            <a:miter lim="800000"/>
          </a:ln>
          <a:effectLst/>
        </p:spPr>
        <p:txBody>
          <a:bodyPr vert="horz" wrap="square" lIns="91440" tIns="45720" rIns="91440" bIns="45720" numCol="1" anchor="t" anchorCtr="0" compatLnSpc="1"/>
          <a:lstStyle>
            <a:lvl1pPr algn="ctr">
              <a:defRPr sz="1200">
                <a:latin typeface="+mn-lt"/>
              </a:defRPr>
            </a:lvl1pPr>
          </a:lstStyle>
          <a:p>
            <a:pPr>
              <a:defRPr/>
            </a:pPr>
            <a:endParaRPr lang="en-US" altLang="zh-CN"/>
          </a:p>
        </p:txBody>
      </p:sp>
      <p:sp>
        <p:nvSpPr>
          <p:cNvPr id="47112" name="Rectangle 8"/>
          <p:cNvSpPr>
            <a:spLocks noGrp="1" noChangeArrowheads="1"/>
          </p:cNvSpPr>
          <p:nvPr>
            <p:ph type="sldNum" sz="quarter" idx="4"/>
          </p:nvPr>
        </p:nvSpPr>
        <p:spPr bwMode="auto">
          <a:xfrm>
            <a:off x="8737600" y="6308725"/>
            <a:ext cx="2641600" cy="412750"/>
          </a:xfrm>
          <a:prstGeom prst="rect">
            <a:avLst/>
          </a:prstGeom>
          <a:noFill/>
          <a:ln w="9525">
            <a:noFill/>
            <a:miter lim="800000"/>
          </a:ln>
          <a:effectLst/>
        </p:spPr>
        <p:txBody>
          <a:bodyPr vert="horz" wrap="square" lIns="91440" tIns="45720" rIns="91440" bIns="45720" numCol="1" anchor="t" anchorCtr="0" compatLnSpc="1"/>
          <a:lstStyle>
            <a:lvl1pPr algn="r">
              <a:defRPr sz="1200">
                <a:latin typeface="Verdana" panose="020B0604030504040204" pitchFamily="34" charset="0"/>
              </a:defRPr>
            </a:lvl1pPr>
          </a:lstStyle>
          <a:p>
            <a:fld id="{CBF4D362-5AE7-4B22-9879-AE4470534FED}" type="slidenum">
              <a:rPr lang="zh-CN" altLang="en-US"/>
              <a:t>‹#›</a:t>
            </a:fld>
            <a:endParaRPr lang="en-US" altLang="zh-CN"/>
          </a:p>
        </p:txBody>
      </p:sp>
      <p:pic>
        <p:nvPicPr>
          <p:cNvPr id="6153" name="Picture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879418" y="-69850"/>
            <a:ext cx="3312583"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p:titleStyle>
    <p:body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5.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5.xml"/><Relationship Id="rId4" Type="http://schemas.openxmlformats.org/officeDocument/2006/relationships/image" Target="../media/image77.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7.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5.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oleObject" Target="../embeddings/oleObject2.bin"/><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oleObject" Target="../embeddings/oleObject3.bin"/><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oleObject" Target="../embeddings/oleObject4.bin"/><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oleObject" Target="../embeddings/oleObject5.bin"/><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1.emf"/></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7.xml"/><Relationship Id="rId4" Type="http://schemas.openxmlformats.org/officeDocument/2006/relationships/image" Target="../media/image5.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8.xml"/><Relationship Id="rId4" Type="http://schemas.openxmlformats.org/officeDocument/2006/relationships/image" Target="../media/image5.jpeg"/></Relationships>
</file>

<file path=ppt/slides/_rels/slide5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oleObject" Target="../embeddings/oleObject7.bin"/><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oleObject" Target="../embeddings/oleObject8.bin"/><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oleObject" Target="../embeddings/oleObject9.bin"/><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oleObject" Target="../embeddings/oleObject10.bin"/><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oleObject" Target="../embeddings/oleObject11.bin"/><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5.jpeg"/></Relationships>
</file>

<file path=ppt/slides/_rels/slide6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oleObject" Target="../embeddings/oleObject12.bin"/><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oleObject" Target="../embeddings/oleObject13.bin"/><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10.xml"/><Relationship Id="rId4" Type="http://schemas.openxmlformats.org/officeDocument/2006/relationships/image" Target="../media/image7.jpe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11.xml"/><Relationship Id="rId4" Type="http://schemas.openxmlformats.org/officeDocument/2006/relationships/image" Target="../media/image5.jpeg"/></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oleObject" Target="../embeddings/oleObject14.bin"/><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oleObject" Target="../embeddings/oleObject15.bin"/><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oleObject" Target="../embeddings/oleObject16.bin"/><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oleObject" Target="../embeddings/oleObject17.bin"/><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5.jpeg"/></Relationships>
</file>

<file path=ppt/slides/_rels/slide7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oleObject" Target="../embeddings/oleObject18.bin"/><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oleObject" Target="../embeddings/oleObject19.bin"/><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oleObject" Target="../embeddings/oleObject20.bin"/><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3.xml"/><Relationship Id="rId4" Type="http://schemas.openxmlformats.org/officeDocument/2006/relationships/image" Target="../media/image5.jpeg"/></Relationships>
</file>

<file path=ppt/slides/_rels/slide8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oleObject" Target="../embeddings/oleObject21.bin"/><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oleObject" Target="../embeddings/oleObject22.bin"/><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8.emf"/></Relationships>
</file>

<file path=ppt/slides/_rels/slide88.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oleObject" Target="../embeddings/oleObject24.bin"/><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4.xml"/><Relationship Id="rId4" Type="http://schemas.openxmlformats.org/officeDocument/2006/relationships/image" Target="../media/image5.jpeg"/></Relationships>
</file>

<file path=ppt/slides/_rels/slide9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oleObject" Target="../embeddings/oleObject25.bin"/><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oleObject" Target="../embeddings/oleObject26.bin"/><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p:txBody>
          <a:bodyPr/>
          <a:lstStyle/>
          <a:p>
            <a:pPr eaLnBrk="1" hangingPunct="1"/>
            <a:r>
              <a:rPr lang="en-US" altLang="zh-CN" sz="6100" b="1">
                <a:latin typeface="华文隶书" panose="02010800040101010101" pitchFamily="2" charset="-122"/>
                <a:ea typeface="华文隶书" panose="02010800040101010101" pitchFamily="2" charset="-122"/>
              </a:rPr>
              <a:t>Java EE</a:t>
            </a:r>
            <a:r>
              <a:rPr lang="zh-CN" altLang="en-US" sz="6100" b="1">
                <a:latin typeface="华文隶书" panose="02010800040101010101" pitchFamily="2" charset="-122"/>
                <a:ea typeface="华文隶书" panose="02010800040101010101" pitchFamily="2" charset="-122"/>
              </a:rPr>
              <a:t>开发技术基础</a:t>
            </a:r>
          </a:p>
        </p:txBody>
      </p:sp>
      <p:sp>
        <p:nvSpPr>
          <p:cNvPr id="9219" name="Rectangle 3"/>
          <p:cNvSpPr>
            <a:spLocks noGrp="1" noChangeArrowheads="1"/>
          </p:cNvSpPr>
          <p:nvPr>
            <p:ph type="subTitle" idx="1"/>
          </p:nvPr>
        </p:nvSpPr>
        <p:spPr/>
        <p:txBody>
          <a:bodyPr/>
          <a:lstStyle/>
          <a:p>
            <a:pPr algn="r" eaLnBrk="1" hangingPunct="1"/>
            <a:r>
              <a:rPr lang="zh-CN" altLang="en-US">
                <a:ea typeface="华文隶书" panose="02010800040101010101" pitchFamily="2" charset="-122"/>
              </a:rPr>
              <a:t>主讲：陆悠</a:t>
            </a:r>
          </a:p>
          <a:p>
            <a:pPr algn="r" eaLnBrk="1" hangingPunct="1"/>
            <a:r>
              <a:rPr lang="zh-CN" altLang="en-US">
                <a:ea typeface="华文隶书" panose="02010800040101010101" pitchFamily="2" charset="-122"/>
              </a:rPr>
              <a:t>电子与信息工程学院</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69" name="文本框 68"/>
          <p:cNvSpPr txBox="1"/>
          <p:nvPr/>
        </p:nvSpPr>
        <p:spPr>
          <a:xfrm>
            <a:off x="5104781" y="2438097"/>
            <a:ext cx="3122211" cy="523220"/>
          </a:xfrm>
          <a:prstGeom prst="rect">
            <a:avLst/>
          </a:prstGeom>
          <a:gradFill>
            <a:gsLst>
              <a:gs pos="0">
                <a:srgbClr val="CA687F"/>
              </a:gs>
              <a:gs pos="18000">
                <a:srgbClr val="CA687F"/>
              </a:gs>
              <a:gs pos="100000">
                <a:srgbClr val="E7B2C4"/>
              </a:gs>
            </a:gsLst>
            <a:lin ang="5400000" scaled="0"/>
          </a:gradFill>
          <a:effectLst/>
        </p:spPr>
        <p:txBody>
          <a:bodyPr wrap="square" rtlCol="0">
            <a:spAutoFit/>
          </a:bodyPr>
          <a:lstStyle/>
          <a:p>
            <a:pPr algn="ctr"/>
            <a:r>
              <a:rPr lang="en-US" altLang="zh-CN" sz="2800" b="1" dirty="0">
                <a:solidFill>
                  <a:schemeClr val="bg1"/>
                </a:solidFill>
              </a:rPr>
              <a:t>Java EE</a:t>
            </a:r>
            <a:r>
              <a:rPr lang="zh-CN" altLang="zh-CN" sz="2800" b="1" dirty="0">
                <a:solidFill>
                  <a:schemeClr val="bg1"/>
                </a:solidFill>
              </a:rPr>
              <a:t>框架开发</a:t>
            </a:r>
            <a:endParaRPr lang="zh-CN" altLang="en-US" sz="2800" b="1" dirty="0">
              <a:solidFill>
                <a:schemeClr val="bg1"/>
              </a:solidFill>
              <a:latin typeface="方正清刻本悦宋简体" panose="02000000000000000000" pitchFamily="2" charset="-122"/>
              <a:ea typeface="方正清刻本悦宋简体" panose="02000000000000000000" pitchFamily="2" charset="-122"/>
            </a:endParaRPr>
          </a:p>
        </p:txBody>
      </p:sp>
      <p:sp>
        <p:nvSpPr>
          <p:cNvPr id="129" name="文本框 128"/>
          <p:cNvSpPr txBox="1"/>
          <p:nvPr/>
        </p:nvSpPr>
        <p:spPr>
          <a:xfrm>
            <a:off x="4214356" y="2373075"/>
            <a:ext cx="828000" cy="707886"/>
          </a:xfrm>
          <a:prstGeom prst="rect">
            <a:avLst/>
          </a:prstGeom>
          <a:noFill/>
          <a:ln>
            <a:noFill/>
          </a:ln>
        </p:spPr>
        <p:txBody>
          <a:bodyPr wrap="square" rtlCol="0">
            <a:spAutoFit/>
          </a:bodyPr>
          <a:lstStyle/>
          <a:p>
            <a:pPr algn="ctr"/>
            <a:r>
              <a:rPr lang="en-US" altLang="zh-CN" sz="4000" b="1" dirty="0">
                <a:solidFill>
                  <a:schemeClr val="bg1"/>
                </a:solidFill>
                <a:latin typeface="微软雅黑" panose="020B0503020204020204" charset="-122"/>
                <a:ea typeface="微软雅黑" panose="020B0503020204020204" charset="-122"/>
              </a:rPr>
              <a:t>02</a:t>
            </a:r>
          </a:p>
        </p:txBody>
      </p:sp>
      <p:sp>
        <p:nvSpPr>
          <p:cNvPr id="130" name="矩形 129"/>
          <p:cNvSpPr/>
          <p:nvPr/>
        </p:nvSpPr>
        <p:spPr>
          <a:xfrm>
            <a:off x="4214356" y="2313018"/>
            <a:ext cx="828000" cy="828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TextBox 1"/>
          <p:cNvSpPr txBox="1"/>
          <p:nvPr/>
        </p:nvSpPr>
        <p:spPr>
          <a:xfrm>
            <a:off x="4490484" y="3176875"/>
            <a:ext cx="3604455" cy="461665"/>
          </a:xfrm>
          <a:prstGeom prst="rect">
            <a:avLst/>
          </a:prstGeom>
          <a:noFill/>
        </p:spPr>
        <p:txBody>
          <a:bodyPr wrap="square" rtlCol="0">
            <a:spAutoFit/>
          </a:bodyPr>
          <a:lstStyle/>
          <a:p>
            <a:r>
              <a:rPr lang="en-US" altLang="zh-CN" sz="2400" b="1" dirty="0"/>
              <a:t>1.  MVC</a:t>
            </a:r>
            <a:r>
              <a:rPr lang="zh-CN" altLang="zh-CN" sz="2400" b="1" dirty="0"/>
              <a:t>思想与框架</a:t>
            </a:r>
            <a:endParaRPr lang="zh-CN" altLang="zh-CN" sz="2400" dirty="0"/>
          </a:p>
        </p:txBody>
      </p:sp>
      <p:sp>
        <p:nvSpPr>
          <p:cNvPr id="20" name="TextBox 19"/>
          <p:cNvSpPr txBox="1"/>
          <p:nvPr/>
        </p:nvSpPr>
        <p:spPr>
          <a:xfrm>
            <a:off x="7208168" y="3124420"/>
            <a:ext cx="4312177" cy="461665"/>
          </a:xfrm>
          <a:prstGeom prst="rect">
            <a:avLst/>
          </a:prstGeom>
          <a:noFill/>
        </p:spPr>
        <p:txBody>
          <a:bodyPr wrap="square" rtlCol="0">
            <a:spAutoFit/>
          </a:bodyPr>
          <a:lstStyle/>
          <a:p>
            <a:r>
              <a:rPr lang="en-US" altLang="zh-CN" sz="2400" b="1" dirty="0"/>
              <a:t>2.   Struts</a:t>
            </a:r>
            <a:r>
              <a:rPr lang="zh-CN" altLang="en-US" sz="2400" b="1" dirty="0"/>
              <a:t>、</a:t>
            </a:r>
            <a:r>
              <a:rPr lang="en-US" altLang="zh-CN" sz="2400" b="1" dirty="0" err="1"/>
              <a:t>SpringMVC</a:t>
            </a:r>
            <a:r>
              <a:rPr lang="zh-CN" altLang="zh-CN" sz="2400" b="1" dirty="0"/>
              <a:t>框架</a:t>
            </a:r>
            <a:endParaRPr lang="zh-CN" altLang="zh-CN" sz="2400" dirty="0"/>
          </a:p>
        </p:txBody>
      </p:sp>
      <p:sp>
        <p:nvSpPr>
          <p:cNvPr id="21" name="TextBox 20"/>
          <p:cNvSpPr txBox="1"/>
          <p:nvPr/>
        </p:nvSpPr>
        <p:spPr>
          <a:xfrm>
            <a:off x="4490485" y="3546207"/>
            <a:ext cx="2717682" cy="830997"/>
          </a:xfrm>
          <a:prstGeom prst="rect">
            <a:avLst/>
          </a:prstGeom>
          <a:noFill/>
        </p:spPr>
        <p:txBody>
          <a:bodyPr wrap="square" rtlCol="0">
            <a:spAutoFit/>
          </a:bodyPr>
          <a:lstStyle/>
          <a:p>
            <a:r>
              <a:rPr lang="en-US" altLang="zh-CN" sz="2400" b="1" dirty="0"/>
              <a:t>3.  Hibernate</a:t>
            </a:r>
            <a:r>
              <a:rPr lang="zh-CN" altLang="en-US" sz="2400" b="1" dirty="0"/>
              <a:t>、</a:t>
            </a:r>
            <a:r>
              <a:rPr lang="en-US" altLang="zh-CN" sz="2400" b="1" dirty="0" err="1"/>
              <a:t>Mybatis</a:t>
            </a:r>
            <a:r>
              <a:rPr lang="zh-CN" altLang="zh-CN" sz="2400" b="1" dirty="0"/>
              <a:t>框架</a:t>
            </a:r>
            <a:endParaRPr lang="zh-CN" altLang="zh-CN" sz="2400" dirty="0"/>
          </a:p>
        </p:txBody>
      </p:sp>
      <p:sp>
        <p:nvSpPr>
          <p:cNvPr id="22" name="TextBox 21"/>
          <p:cNvSpPr txBox="1"/>
          <p:nvPr/>
        </p:nvSpPr>
        <p:spPr>
          <a:xfrm>
            <a:off x="7208169" y="3493752"/>
            <a:ext cx="3031900" cy="461665"/>
          </a:xfrm>
          <a:prstGeom prst="rect">
            <a:avLst/>
          </a:prstGeom>
          <a:noFill/>
        </p:spPr>
        <p:txBody>
          <a:bodyPr wrap="square" rtlCol="0">
            <a:spAutoFit/>
          </a:bodyPr>
          <a:lstStyle/>
          <a:p>
            <a:r>
              <a:rPr lang="en-US" altLang="zh-CN" sz="2400" b="1" dirty="0"/>
              <a:t>4.   Spring</a:t>
            </a:r>
            <a:r>
              <a:rPr lang="zh-CN" altLang="zh-CN" sz="2400" b="1" dirty="0"/>
              <a:t>框架</a:t>
            </a:r>
            <a:endParaRPr lang="zh-CN" altLang="zh-CN" sz="2400" dirty="0"/>
          </a:p>
        </p:txBody>
      </p:sp>
    </p:spTree>
    <p:custDataLst>
      <p:tags r:id="rId1"/>
    </p:custData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58" name="Rectangle 2"/>
          <p:cNvSpPr>
            <a:spLocks noGrp="1" noChangeArrowheads="1"/>
          </p:cNvSpPr>
          <p:nvPr>
            <p:ph type="title" idx="4294967295"/>
          </p:nvPr>
        </p:nvSpPr>
        <p:spPr>
          <a:xfrm>
            <a:off x="609600" y="217487"/>
            <a:ext cx="10515600" cy="463550"/>
          </a:xfrm>
        </p:spPr>
        <p:txBody>
          <a:bodyPr>
            <a:normAutofit fontScale="90000"/>
          </a:bodyPr>
          <a:lstStyle/>
          <a:p>
            <a:pPr eaLnBrk="1" hangingPunct="1"/>
            <a:r>
              <a:rPr lang="en-US" altLang="zh-CN" dirty="0"/>
              <a:t>Java EE</a:t>
            </a:r>
            <a:r>
              <a:rPr lang="zh-CN" altLang="en-US" dirty="0"/>
              <a:t>应用中的分层架构 </a:t>
            </a:r>
          </a:p>
        </p:txBody>
      </p:sp>
      <p:sp>
        <p:nvSpPr>
          <p:cNvPr id="45059" name="Rectangle 3"/>
          <p:cNvSpPr>
            <a:spLocks noGrp="1" noChangeArrowheads="1"/>
          </p:cNvSpPr>
          <p:nvPr>
            <p:ph type="body" idx="4294967295"/>
          </p:nvPr>
        </p:nvSpPr>
        <p:spPr/>
        <p:txBody>
          <a:bodyPr/>
          <a:lstStyle/>
          <a:p>
            <a:pPr eaLnBrk="1" hangingPunct="1"/>
            <a:r>
              <a:rPr lang="zh-CN" altLang="en-US" sz="2500"/>
              <a:t>在传统的系统设计中，将数据库的访问、业务逻辑及可视元素等代码混杂在一起，这样虽然直观，但是代码可读性差，耦合度高，也为日后的维护和重构带来不便。</a:t>
            </a:r>
            <a:endParaRPr lang="en-US" altLang="zh-CN" sz="2500"/>
          </a:p>
          <a:p>
            <a:pPr eaLnBrk="1" hangingPunct="1"/>
            <a:r>
              <a:rPr lang="zh-CN" altLang="en-US" sz="2500"/>
              <a:t>为了解决这个问题，人们提出了分层架构思想，即将各个功能分开，放在独立的层中，各层之间通过协作来完成整体功能。</a:t>
            </a:r>
            <a:endParaRPr lang="en-US" altLang="zh-CN" sz="2500"/>
          </a:p>
          <a:p>
            <a:pPr eaLnBrk="1" hangingPunct="1"/>
            <a:r>
              <a:rPr lang="zh-CN" altLang="en-US" sz="2500"/>
              <a:t>分层架构设计容易达到如下目的：</a:t>
            </a:r>
            <a:endParaRPr lang="en-US" altLang="zh-CN" sz="2500"/>
          </a:p>
          <a:p>
            <a:pPr lvl="1" eaLnBrk="1" hangingPunct="1">
              <a:buFont typeface="Wingdings" panose="05000000000000000000" pitchFamily="2" charset="2"/>
              <a:buNone/>
            </a:pPr>
            <a:r>
              <a:rPr lang="en-US" altLang="zh-CN"/>
              <a:t>	</a:t>
            </a:r>
            <a:r>
              <a:rPr lang="zh-CN" altLang="en-US"/>
              <a:t>分散关注，松散耦合，逻辑复用，标准定义</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a:xfrm>
            <a:off x="2133600" y="6308725"/>
            <a:ext cx="1981200" cy="412750"/>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fld id="{413776EC-3B29-4B50-A614-1778A874A161}" type="slidenum">
              <a:rPr lang="zh-CN" altLang="en-US">
                <a:latin typeface="Verdana" panose="020B0604030504040204" pitchFamily="34" charset="0"/>
              </a:rPr>
              <a:t>101</a:t>
            </a:fld>
            <a:endParaRPr lang="en-US" altLang="zh-CN">
              <a:latin typeface="Verdana" panose="020B0604030504040204" pitchFamily="34" charset="0"/>
            </a:endParaRPr>
          </a:p>
        </p:txBody>
      </p:sp>
      <p:sp>
        <p:nvSpPr>
          <p:cNvPr id="46083" name="Rectangle 2"/>
          <p:cNvSpPr>
            <a:spLocks noGrp="1" noChangeArrowheads="1"/>
          </p:cNvSpPr>
          <p:nvPr>
            <p:ph type="title"/>
          </p:nvPr>
        </p:nvSpPr>
        <p:spPr>
          <a:xfrm>
            <a:off x="1881188" y="214313"/>
            <a:ext cx="8382000" cy="601662"/>
          </a:xfrm>
        </p:spPr>
        <p:txBody>
          <a:bodyPr>
            <a:normAutofit fontScale="90000"/>
          </a:bodyPr>
          <a:lstStyle/>
          <a:p>
            <a:pPr marL="838200" indent="-838200"/>
            <a:r>
              <a:rPr lang="zh-CN" altLang="en-US">
                <a:solidFill>
                  <a:schemeClr val="tx1"/>
                </a:solidFill>
              </a:rPr>
              <a:t>传统应用程序模型（一）</a:t>
            </a:r>
          </a:p>
        </p:txBody>
      </p:sp>
      <p:sp>
        <p:nvSpPr>
          <p:cNvPr id="46084" name="Rectangle 3"/>
          <p:cNvSpPr>
            <a:spLocks noGrp="1" noChangeArrowheads="1"/>
          </p:cNvSpPr>
          <p:nvPr>
            <p:ph type="body" idx="1"/>
          </p:nvPr>
        </p:nvSpPr>
        <p:spPr>
          <a:xfrm>
            <a:off x="1992314" y="3611563"/>
            <a:ext cx="8283575" cy="2208212"/>
          </a:xfrm>
        </p:spPr>
        <p:txBody>
          <a:bodyPr/>
          <a:lstStyle/>
          <a:p>
            <a:pPr eaLnBrk="1" hangingPunct="1">
              <a:lnSpc>
                <a:spcPct val="90000"/>
              </a:lnSpc>
            </a:pPr>
            <a:r>
              <a:rPr lang="zh-CN" altLang="en-US" sz="2400"/>
              <a:t>数据访问、表示和业务逻辑在一个应用中</a:t>
            </a:r>
          </a:p>
          <a:p>
            <a:pPr eaLnBrk="1" hangingPunct="1">
              <a:lnSpc>
                <a:spcPct val="90000"/>
              </a:lnSpc>
            </a:pPr>
            <a:r>
              <a:rPr lang="zh-CN" altLang="en-US" sz="2400"/>
              <a:t>功能紧紧耦合在一起</a:t>
            </a:r>
          </a:p>
          <a:p>
            <a:pPr eaLnBrk="1" hangingPunct="1">
              <a:lnSpc>
                <a:spcPct val="90000"/>
              </a:lnSpc>
            </a:pPr>
            <a:r>
              <a:rPr lang="zh-CN" altLang="en-US" sz="2400"/>
              <a:t>代码复用、代码可维护性、代码的修改十分困难</a:t>
            </a:r>
          </a:p>
          <a:p>
            <a:pPr eaLnBrk="1" hangingPunct="1">
              <a:lnSpc>
                <a:spcPct val="90000"/>
              </a:lnSpc>
            </a:pPr>
            <a:r>
              <a:rPr lang="zh-CN" altLang="en-US" sz="2400"/>
              <a:t>应用不是分布式的，不具有可伸缩性</a:t>
            </a:r>
          </a:p>
          <a:p>
            <a:pPr eaLnBrk="1" hangingPunct="1">
              <a:lnSpc>
                <a:spcPct val="90000"/>
              </a:lnSpc>
            </a:pPr>
            <a:endParaRPr lang="zh-CN" altLang="en-US" sz="2400"/>
          </a:p>
        </p:txBody>
      </p:sp>
      <p:pic>
        <p:nvPicPr>
          <p:cNvPr id="46085" name="Picture 4" descr="mainframe"/>
          <p:cNvPicPr>
            <a:picLocks noChangeAspect="1" noChangeArrowheads="1"/>
          </p:cNvPicPr>
          <p:nvPr/>
        </p:nvPicPr>
        <p:blipFill>
          <a:blip r:embed="rId2">
            <a:lum bright="38000" contrast="22000"/>
            <a:extLst>
              <a:ext uri="{28A0092B-C50C-407E-A947-70E740481C1C}">
                <a14:useLocalDpi xmlns:a14="http://schemas.microsoft.com/office/drawing/2010/main" val="0"/>
              </a:ext>
            </a:extLst>
          </a:blip>
          <a:srcRect/>
          <a:stretch>
            <a:fillRect/>
          </a:stretch>
        </p:blipFill>
        <p:spPr bwMode="auto">
          <a:xfrm>
            <a:off x="3719514" y="2205039"/>
            <a:ext cx="4846637" cy="1189037"/>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6086" name="Text Box 5"/>
          <p:cNvSpPr txBox="1">
            <a:spLocks noChangeArrowheads="1"/>
          </p:cNvSpPr>
          <p:nvPr/>
        </p:nvSpPr>
        <p:spPr bwMode="auto">
          <a:xfrm>
            <a:off x="1919288" y="1490663"/>
            <a:ext cx="612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Ø"/>
            </a:pPr>
            <a:r>
              <a:rPr lang="zh-CN" altLang="en-US" sz="2400">
                <a:latin typeface="Garamond" panose="02020404030301010803" pitchFamily="18" charset="0"/>
              </a:rPr>
              <a:t>主机系统或单层结构：主机/终端模式</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3"/>
          <p:cNvSpPr>
            <a:spLocks noGrp="1"/>
          </p:cNvSpPr>
          <p:nvPr>
            <p:ph type="sldNum" sz="quarter" idx="12"/>
          </p:nvPr>
        </p:nvSpPr>
        <p:spPr>
          <a:xfrm>
            <a:off x="2133600" y="6308725"/>
            <a:ext cx="1981200" cy="412750"/>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fld id="{B61425E5-A5DC-4151-B483-18499F0B8BC7}" type="slidenum">
              <a:rPr lang="zh-CN" altLang="en-US">
                <a:latin typeface="Verdana" panose="020B0604030504040204" pitchFamily="34" charset="0"/>
              </a:rPr>
              <a:t>102</a:t>
            </a:fld>
            <a:endParaRPr lang="en-US" altLang="zh-CN">
              <a:latin typeface="Verdana" panose="020B0604030504040204" pitchFamily="34" charset="0"/>
            </a:endParaRPr>
          </a:p>
        </p:txBody>
      </p:sp>
      <p:sp>
        <p:nvSpPr>
          <p:cNvPr id="47107" name="Rectangle 3"/>
          <p:cNvSpPr>
            <a:spLocks noGrp="1" noChangeArrowheads="1"/>
          </p:cNvSpPr>
          <p:nvPr>
            <p:ph type="body" idx="1"/>
          </p:nvPr>
        </p:nvSpPr>
        <p:spPr>
          <a:xfrm>
            <a:off x="2024063" y="3000375"/>
            <a:ext cx="8158162" cy="3214688"/>
          </a:xfrm>
        </p:spPr>
        <p:txBody>
          <a:bodyPr/>
          <a:lstStyle/>
          <a:p>
            <a:pPr eaLnBrk="1" hangingPunct="1"/>
            <a:r>
              <a:rPr lang="zh-CN" altLang="en-US" sz="2000" dirty="0"/>
              <a:t>服务器的数据库必须同每一个活动的客户保持连接，消耗大量的运算资源，随着客户数目的增加性能不断下降，且存在死锁及崩溃的可能</a:t>
            </a:r>
          </a:p>
          <a:p>
            <a:pPr eaLnBrk="1" hangingPunct="1"/>
            <a:r>
              <a:rPr lang="zh-CN" altLang="en-US" sz="2000" dirty="0"/>
              <a:t>数据模型“紧耦合”在每一客户端，数据库结构改变将导致全体客户端改变，不利于更新和维护</a:t>
            </a:r>
          </a:p>
          <a:p>
            <a:pPr eaLnBrk="1" hangingPunct="1"/>
            <a:r>
              <a:rPr lang="zh-CN" altLang="en-US" sz="2000" dirty="0"/>
              <a:t>用户界面和程序逻辑绑在一起，代码难以重用</a:t>
            </a:r>
          </a:p>
          <a:p>
            <a:pPr eaLnBrk="1" hangingPunct="1"/>
            <a:r>
              <a:rPr lang="zh-CN" altLang="en-US" sz="2000" dirty="0"/>
              <a:t>原始数据通过网络传递：加重网络负担</a:t>
            </a:r>
          </a:p>
          <a:p>
            <a:pPr eaLnBrk="1" hangingPunct="1"/>
            <a:r>
              <a:rPr lang="zh-CN" altLang="en-US" sz="2000" dirty="0"/>
              <a:t>不适应在多用户、多数据库、且非安全的网络环境，可扩展性差</a:t>
            </a:r>
          </a:p>
          <a:p>
            <a:pPr eaLnBrk="1" hangingPunct="1"/>
            <a:r>
              <a:rPr lang="zh-CN" altLang="en-US" sz="2000" dirty="0"/>
              <a:t>客户端应用程序越来越大，对使用者的要求也越来越高</a:t>
            </a:r>
          </a:p>
        </p:txBody>
      </p:sp>
      <p:sp>
        <p:nvSpPr>
          <p:cNvPr id="47108" name="Text Box 4"/>
          <p:cNvSpPr txBox="1">
            <a:spLocks noChangeArrowheads="1"/>
          </p:cNvSpPr>
          <p:nvPr/>
        </p:nvSpPr>
        <p:spPr bwMode="auto">
          <a:xfrm>
            <a:off x="1928812" y="804863"/>
            <a:ext cx="612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Ø"/>
            </a:pPr>
            <a:r>
              <a:rPr lang="zh-CN" altLang="en-US" sz="2400" dirty="0">
                <a:latin typeface="Garamond" panose="02020404030301010803" pitchFamily="18" charset="0"/>
              </a:rPr>
              <a:t>客户/服务器结构：</a:t>
            </a:r>
            <a:r>
              <a:rPr lang="zh-CN" altLang="en-US" sz="2400" dirty="0"/>
              <a:t>“</a:t>
            </a:r>
            <a:r>
              <a:rPr lang="zh-CN" altLang="en-US" sz="2400" dirty="0">
                <a:latin typeface="Garamond" panose="02020404030301010803" pitchFamily="18" charset="0"/>
              </a:rPr>
              <a:t>胖</a:t>
            </a:r>
            <a:r>
              <a:rPr lang="zh-CN" altLang="en-US" sz="2400" dirty="0"/>
              <a:t>”</a:t>
            </a:r>
            <a:r>
              <a:rPr lang="zh-CN" altLang="en-US" sz="2400" dirty="0">
                <a:latin typeface="Garamond" panose="02020404030301010803" pitchFamily="18" charset="0"/>
              </a:rPr>
              <a:t>客户端</a:t>
            </a:r>
          </a:p>
        </p:txBody>
      </p:sp>
      <p:grpSp>
        <p:nvGrpSpPr>
          <p:cNvPr id="47109" name="Group 5"/>
          <p:cNvGrpSpPr/>
          <p:nvPr/>
        </p:nvGrpSpPr>
        <p:grpSpPr bwMode="auto">
          <a:xfrm>
            <a:off x="2595563" y="1071563"/>
            <a:ext cx="6019800" cy="1752600"/>
            <a:chOff x="1296" y="816"/>
            <a:chExt cx="3792" cy="1104"/>
          </a:xfrm>
        </p:grpSpPr>
        <p:sp>
          <p:nvSpPr>
            <p:cNvPr id="47111" name="AutoShape 6"/>
            <p:cNvSpPr>
              <a:spLocks noChangeArrowheads="1"/>
            </p:cNvSpPr>
            <p:nvPr/>
          </p:nvSpPr>
          <p:spPr bwMode="auto">
            <a:xfrm>
              <a:off x="4464" y="1536"/>
              <a:ext cx="624" cy="384"/>
            </a:xfrm>
            <a:prstGeom prst="can">
              <a:avLst>
                <a:gd name="adj" fmla="val 25000"/>
              </a:avLst>
            </a:prstGeom>
            <a:solidFill>
              <a:schemeClr val="accent1"/>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112" name="Rectangle 7"/>
            <p:cNvSpPr>
              <a:spLocks noChangeArrowheads="1"/>
            </p:cNvSpPr>
            <p:nvPr/>
          </p:nvSpPr>
          <p:spPr bwMode="auto">
            <a:xfrm>
              <a:off x="1296" y="912"/>
              <a:ext cx="1152" cy="864"/>
            </a:xfrm>
            <a:prstGeom prst="rect">
              <a:avLst/>
            </a:prstGeom>
            <a:solidFill>
              <a:srgbClr val="66FF33"/>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b="1"/>
                <a:t>胖客户端：</a:t>
              </a:r>
            </a:p>
            <a:p>
              <a:pPr algn="ctr" eaLnBrk="1" hangingPunct="1"/>
              <a:r>
                <a:rPr lang="zh-CN" altLang="en-US" sz="1600" b="1"/>
                <a:t>表示逻辑</a:t>
              </a:r>
            </a:p>
            <a:p>
              <a:pPr algn="ctr" eaLnBrk="1" hangingPunct="1"/>
              <a:r>
                <a:rPr lang="zh-CN" altLang="en-US" sz="1600" b="1"/>
                <a:t>业务逻辑</a:t>
              </a:r>
            </a:p>
            <a:p>
              <a:pPr algn="ctr" eaLnBrk="1" hangingPunct="1"/>
              <a:r>
                <a:rPr lang="zh-CN" altLang="en-US" sz="1600" b="1"/>
                <a:t>业务数据模型</a:t>
              </a:r>
            </a:p>
            <a:p>
              <a:pPr algn="ctr" eaLnBrk="1" hangingPunct="1"/>
              <a:r>
                <a:rPr lang="zh-CN" altLang="en-US" sz="1600" b="1"/>
                <a:t>通讯</a:t>
              </a:r>
            </a:p>
          </p:txBody>
        </p:sp>
        <p:sp>
          <p:nvSpPr>
            <p:cNvPr id="47113" name="Line 8"/>
            <p:cNvSpPr>
              <a:spLocks noChangeShapeType="1"/>
            </p:cNvSpPr>
            <p:nvPr/>
          </p:nvSpPr>
          <p:spPr bwMode="auto">
            <a:xfrm>
              <a:off x="2448" y="1584"/>
              <a:ext cx="2016" cy="96"/>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7114" name="Line 9"/>
            <p:cNvSpPr>
              <a:spLocks noChangeShapeType="1"/>
            </p:cNvSpPr>
            <p:nvPr/>
          </p:nvSpPr>
          <p:spPr bwMode="auto">
            <a:xfrm>
              <a:off x="3456" y="1104"/>
              <a:ext cx="960" cy="48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7115" name="Rectangle 10"/>
            <p:cNvSpPr>
              <a:spLocks noChangeArrowheads="1"/>
            </p:cNvSpPr>
            <p:nvPr/>
          </p:nvSpPr>
          <p:spPr bwMode="auto">
            <a:xfrm>
              <a:off x="2784" y="912"/>
              <a:ext cx="768" cy="336"/>
            </a:xfrm>
            <a:prstGeom prst="rect">
              <a:avLst/>
            </a:prstGeom>
            <a:solidFill>
              <a:srgbClr val="66FF33"/>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b="1"/>
                <a:t>Fat client</a:t>
              </a:r>
            </a:p>
          </p:txBody>
        </p:sp>
        <p:sp>
          <p:nvSpPr>
            <p:cNvPr id="47116" name="Rectangle 11"/>
            <p:cNvSpPr>
              <a:spLocks noChangeArrowheads="1"/>
            </p:cNvSpPr>
            <p:nvPr/>
          </p:nvSpPr>
          <p:spPr bwMode="auto">
            <a:xfrm>
              <a:off x="3936" y="816"/>
              <a:ext cx="768" cy="336"/>
            </a:xfrm>
            <a:prstGeom prst="rect">
              <a:avLst/>
            </a:prstGeom>
            <a:solidFill>
              <a:srgbClr val="66FF33"/>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b="1"/>
                <a:t>Fat client</a:t>
              </a:r>
            </a:p>
          </p:txBody>
        </p:sp>
        <p:sp>
          <p:nvSpPr>
            <p:cNvPr id="47117" name="Line 12"/>
            <p:cNvSpPr>
              <a:spLocks noChangeShapeType="1"/>
            </p:cNvSpPr>
            <p:nvPr/>
          </p:nvSpPr>
          <p:spPr bwMode="auto">
            <a:xfrm>
              <a:off x="4320" y="1152"/>
              <a:ext cx="288" cy="288"/>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47110" name="Rectangle 2"/>
          <p:cNvSpPr>
            <a:spLocks noGrp="1" noChangeArrowheads="1"/>
          </p:cNvSpPr>
          <p:nvPr>
            <p:ph type="title"/>
          </p:nvPr>
        </p:nvSpPr>
        <p:spPr>
          <a:xfrm>
            <a:off x="1881188" y="214313"/>
            <a:ext cx="8382000" cy="601662"/>
          </a:xfrm>
        </p:spPr>
        <p:txBody>
          <a:bodyPr>
            <a:normAutofit fontScale="90000"/>
          </a:bodyPr>
          <a:lstStyle/>
          <a:p>
            <a:pPr marL="838200" indent="-838200"/>
            <a:r>
              <a:rPr lang="zh-CN" altLang="en-US">
                <a:solidFill>
                  <a:schemeClr val="tx1"/>
                </a:solidFill>
              </a:rPr>
              <a:t>传统应用程序模型（二）</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0"/>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3178AF5-8410-437B-851D-4672261B9BF5}" type="slidenum">
              <a:rPr lang="zh-CN" altLang="en-US">
                <a:latin typeface="Verdana" panose="020B0604030504040204" pitchFamily="34" charset="0"/>
              </a:rPr>
              <a:t>103</a:t>
            </a:fld>
            <a:endParaRPr lang="en-US" altLang="zh-CN">
              <a:latin typeface="Verdana" panose="020B0604030504040204" pitchFamily="34" charset="0"/>
            </a:endParaRPr>
          </a:p>
        </p:txBody>
      </p:sp>
      <p:sp>
        <p:nvSpPr>
          <p:cNvPr id="48131" name="Rectangle 2"/>
          <p:cNvSpPr>
            <a:spLocks noGrp="1" noChangeArrowheads="1"/>
          </p:cNvSpPr>
          <p:nvPr>
            <p:ph type="title"/>
          </p:nvPr>
        </p:nvSpPr>
        <p:spPr>
          <a:xfrm>
            <a:off x="1952625" y="0"/>
            <a:ext cx="8382000" cy="863600"/>
          </a:xfrm>
        </p:spPr>
        <p:txBody>
          <a:bodyPr/>
          <a:lstStyle/>
          <a:p>
            <a:pPr marL="838200" indent="-838200"/>
            <a:r>
              <a:rPr lang="en-US" altLang="zh-CN">
                <a:solidFill>
                  <a:schemeClr val="tx1"/>
                </a:solidFill>
              </a:rPr>
              <a:t>Web</a:t>
            </a:r>
            <a:r>
              <a:rPr lang="zh-CN" altLang="en-US">
                <a:solidFill>
                  <a:schemeClr val="tx1"/>
                </a:solidFill>
              </a:rPr>
              <a:t>应用程序模型（一）</a:t>
            </a:r>
          </a:p>
        </p:txBody>
      </p:sp>
      <p:sp>
        <p:nvSpPr>
          <p:cNvPr id="48132" name="Text Box 3"/>
          <p:cNvSpPr txBox="1">
            <a:spLocks noChangeArrowheads="1"/>
          </p:cNvSpPr>
          <p:nvPr/>
        </p:nvSpPr>
        <p:spPr bwMode="auto">
          <a:xfrm>
            <a:off x="1919288" y="1490663"/>
            <a:ext cx="8064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Ø"/>
            </a:pPr>
            <a:r>
              <a:rPr lang="zh-CN" altLang="en-US" sz="2400" dirty="0">
                <a:latin typeface="Garamond" panose="02020404030301010803" pitchFamily="18" charset="0"/>
              </a:rPr>
              <a:t>传统的</a:t>
            </a:r>
            <a:r>
              <a:rPr lang="en-US" altLang="zh-CN" sz="2400" dirty="0">
                <a:latin typeface="Garamond" panose="02020404030301010803" pitchFamily="18" charset="0"/>
              </a:rPr>
              <a:t>Web</a:t>
            </a:r>
            <a:r>
              <a:rPr lang="zh-CN" altLang="en-US" sz="2400" dirty="0">
                <a:latin typeface="Garamond" panose="02020404030301010803" pitchFamily="18" charset="0"/>
              </a:rPr>
              <a:t>应用程序模型：三层分布式架构</a:t>
            </a:r>
          </a:p>
        </p:txBody>
      </p:sp>
      <p:pic>
        <p:nvPicPr>
          <p:cNvPr id="48133" name="Picture 4" descr="tech01"/>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279650" y="2276476"/>
            <a:ext cx="7848600" cy="4105275"/>
          </a:xfrm>
          <a:noFill/>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0"/>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3F82559-938E-4794-A5C5-83507F441423}" type="slidenum">
              <a:rPr lang="zh-CN" altLang="en-US">
                <a:latin typeface="Verdana" panose="020B0604030504040204" pitchFamily="34" charset="0"/>
              </a:rPr>
              <a:t>104</a:t>
            </a:fld>
            <a:endParaRPr lang="en-US" altLang="zh-CN">
              <a:latin typeface="Verdana" panose="020B0604030504040204" pitchFamily="34" charset="0"/>
            </a:endParaRPr>
          </a:p>
        </p:txBody>
      </p:sp>
      <p:sp>
        <p:nvSpPr>
          <p:cNvPr id="49155" name="Rectangle 3"/>
          <p:cNvSpPr>
            <a:spLocks noGrp="1" noChangeArrowheads="1"/>
          </p:cNvSpPr>
          <p:nvPr>
            <p:ph type="body" sz="half" idx="1"/>
          </p:nvPr>
        </p:nvSpPr>
        <p:spPr>
          <a:xfrm>
            <a:off x="2063750" y="2349500"/>
            <a:ext cx="8280400" cy="3168650"/>
          </a:xfrm>
        </p:spPr>
        <p:txBody>
          <a:bodyPr/>
          <a:lstStyle/>
          <a:p>
            <a:pPr eaLnBrk="1" hangingPunct="1"/>
            <a:r>
              <a:rPr lang="en-US" altLang="zh-CN" sz="2000"/>
              <a:t>WWW</a:t>
            </a:r>
            <a:r>
              <a:rPr lang="zh-CN" altLang="en-US" sz="2000"/>
              <a:t>浏览方式带来的变化：</a:t>
            </a:r>
          </a:p>
          <a:p>
            <a:pPr lvl="1" eaLnBrk="1" hangingPunct="1"/>
            <a:r>
              <a:rPr lang="zh-CN" altLang="en-US"/>
              <a:t>“</a:t>
            </a:r>
            <a:r>
              <a:rPr lang="en-US" altLang="zh-CN"/>
              <a:t>Browser-based” </a:t>
            </a:r>
            <a:r>
              <a:rPr lang="zh-CN" altLang="en-US"/>
              <a:t>的客户端与“</a:t>
            </a:r>
            <a:r>
              <a:rPr lang="en-US" altLang="zh-CN"/>
              <a:t>Internetworking”</a:t>
            </a:r>
          </a:p>
          <a:p>
            <a:pPr lvl="1" eaLnBrk="1" hangingPunct="1"/>
            <a:r>
              <a:rPr lang="zh-CN" altLang="en-US"/>
              <a:t>计算方式向服务器端的集中转化</a:t>
            </a:r>
          </a:p>
          <a:p>
            <a:pPr eaLnBrk="1" hangingPunct="1"/>
            <a:r>
              <a:rPr lang="zh-CN" altLang="en-US" sz="2000"/>
              <a:t>客户端：业务数据模型与</a:t>
            </a:r>
            <a:r>
              <a:rPr lang="en-US" altLang="zh-CN" sz="2000"/>
              <a:t>UI</a:t>
            </a:r>
            <a:r>
              <a:rPr lang="zh-CN" altLang="en-US" sz="2000"/>
              <a:t>分开，更“瘦”</a:t>
            </a:r>
          </a:p>
          <a:p>
            <a:pPr eaLnBrk="1" hangingPunct="1"/>
            <a:r>
              <a:rPr lang="zh-CN" altLang="en-US" sz="2000"/>
              <a:t>业务逻辑在中间层，通过：连接池，多线程中间层可以处理多客户端</a:t>
            </a:r>
          </a:p>
          <a:p>
            <a:pPr eaLnBrk="1" hangingPunct="1"/>
            <a:endParaRPr lang="zh-CN" altLang="en-US" sz="2000"/>
          </a:p>
          <a:p>
            <a:pPr eaLnBrk="1" hangingPunct="1"/>
            <a:r>
              <a:rPr lang="zh-CN" altLang="en-US" sz="2000"/>
              <a:t>（早期应用）编程困难且性能比较差：</a:t>
            </a:r>
            <a:r>
              <a:rPr lang="en-US" altLang="zh-CN" sz="2000"/>
              <a:t>CGI(C/C++, VB, Perl</a:t>
            </a:r>
            <a:r>
              <a:rPr lang="zh-CN" altLang="en-US" sz="2000"/>
              <a:t>等等)，</a:t>
            </a:r>
            <a:r>
              <a:rPr lang="en-US" altLang="zh-CN" sz="2000"/>
              <a:t>ISAPI ，NSAPI</a:t>
            </a:r>
          </a:p>
          <a:p>
            <a:pPr eaLnBrk="1" hangingPunct="1">
              <a:buFontTx/>
              <a:buNone/>
            </a:pPr>
            <a:endParaRPr lang="en-US" altLang="zh-CN" sz="2000"/>
          </a:p>
          <a:p>
            <a:pPr eaLnBrk="1" hangingPunct="1"/>
            <a:endParaRPr lang="zh-CN" altLang="en-US" sz="2400"/>
          </a:p>
        </p:txBody>
      </p:sp>
      <p:sp>
        <p:nvSpPr>
          <p:cNvPr id="49156" name="Text Box 4"/>
          <p:cNvSpPr txBox="1">
            <a:spLocks noChangeArrowheads="1"/>
          </p:cNvSpPr>
          <p:nvPr/>
        </p:nvSpPr>
        <p:spPr bwMode="auto">
          <a:xfrm>
            <a:off x="1919288" y="1490663"/>
            <a:ext cx="8064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Ø"/>
            </a:pPr>
            <a:r>
              <a:rPr lang="zh-CN" altLang="en-US" sz="2400">
                <a:solidFill>
                  <a:schemeClr val="tx2"/>
                </a:solidFill>
                <a:latin typeface="Garamond" panose="02020404030301010803" pitchFamily="18" charset="0"/>
              </a:rPr>
              <a:t>传统的</a:t>
            </a:r>
            <a:r>
              <a:rPr lang="en-US" altLang="zh-CN" sz="2400">
                <a:solidFill>
                  <a:schemeClr val="tx2"/>
                </a:solidFill>
                <a:latin typeface="Garamond" panose="02020404030301010803" pitchFamily="18" charset="0"/>
              </a:rPr>
              <a:t>Web</a:t>
            </a:r>
            <a:r>
              <a:rPr lang="zh-CN" altLang="en-US" sz="2400">
                <a:solidFill>
                  <a:schemeClr val="tx2"/>
                </a:solidFill>
                <a:latin typeface="Garamond" panose="02020404030301010803" pitchFamily="18" charset="0"/>
              </a:rPr>
              <a:t>应用程序模型：三层分布式架构</a:t>
            </a:r>
          </a:p>
        </p:txBody>
      </p:sp>
      <p:sp>
        <p:nvSpPr>
          <p:cNvPr id="49157" name="Rectangle 2"/>
          <p:cNvSpPr>
            <a:spLocks noGrp="1" noChangeArrowheads="1"/>
          </p:cNvSpPr>
          <p:nvPr>
            <p:ph type="title"/>
          </p:nvPr>
        </p:nvSpPr>
        <p:spPr>
          <a:xfrm>
            <a:off x="1952625" y="0"/>
            <a:ext cx="8382000" cy="863600"/>
          </a:xfrm>
        </p:spPr>
        <p:txBody>
          <a:bodyPr/>
          <a:lstStyle/>
          <a:p>
            <a:pPr marL="838200" indent="-838200"/>
            <a:r>
              <a:rPr lang="en-US" altLang="zh-CN">
                <a:solidFill>
                  <a:schemeClr val="tx1"/>
                </a:solidFill>
              </a:rPr>
              <a:t>Web</a:t>
            </a:r>
            <a:r>
              <a:rPr lang="zh-CN" altLang="en-US">
                <a:solidFill>
                  <a:schemeClr val="tx1"/>
                </a:solidFill>
              </a:rPr>
              <a:t>应用程序模型（一）</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2"/>
          </p:nvPr>
        </p:nvSpPr>
        <p:spPr>
          <a:xfrm>
            <a:off x="2133600" y="6308725"/>
            <a:ext cx="1981200" cy="412750"/>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fld id="{A750E345-41A4-4677-8D8D-3D878AA4F466}" type="slidenum">
              <a:rPr lang="zh-CN" altLang="en-US">
                <a:latin typeface="Verdana" panose="020B0604030504040204" pitchFamily="34" charset="0"/>
              </a:rPr>
              <a:t>105</a:t>
            </a:fld>
            <a:endParaRPr lang="en-US" altLang="zh-CN">
              <a:latin typeface="Verdana" panose="020B0604030504040204" pitchFamily="34" charset="0"/>
            </a:endParaRPr>
          </a:p>
        </p:txBody>
      </p:sp>
      <p:sp>
        <p:nvSpPr>
          <p:cNvPr id="50179" name="Text Box 3"/>
          <p:cNvSpPr txBox="1">
            <a:spLocks noChangeArrowheads="1"/>
          </p:cNvSpPr>
          <p:nvPr/>
        </p:nvSpPr>
        <p:spPr bwMode="auto">
          <a:xfrm>
            <a:off x="1881188" y="1071563"/>
            <a:ext cx="8064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Ø"/>
            </a:pPr>
            <a:r>
              <a:rPr lang="en-US" altLang="zh-CN" sz="2400">
                <a:solidFill>
                  <a:schemeClr val="tx2"/>
                </a:solidFill>
                <a:latin typeface="Garamond" panose="02020404030301010803" pitchFamily="18" charset="0"/>
              </a:rPr>
              <a:t>N</a:t>
            </a:r>
            <a:r>
              <a:rPr lang="zh-CN" altLang="en-US" sz="2400">
                <a:solidFill>
                  <a:schemeClr val="tx2"/>
                </a:solidFill>
                <a:latin typeface="Garamond" panose="02020404030301010803" pitchFamily="18" charset="0"/>
              </a:rPr>
              <a:t>层计算模式的引入</a:t>
            </a:r>
          </a:p>
        </p:txBody>
      </p:sp>
      <p:sp>
        <p:nvSpPr>
          <p:cNvPr id="50180" name="Rectangle 4"/>
          <p:cNvSpPr>
            <a:spLocks noGrp="1" noChangeArrowheads="1"/>
          </p:cNvSpPr>
          <p:nvPr>
            <p:ph sz="half" idx="1"/>
          </p:nvPr>
        </p:nvSpPr>
        <p:spPr>
          <a:xfrm>
            <a:off x="2066925" y="1800225"/>
            <a:ext cx="8218488" cy="1811338"/>
          </a:xfrm>
        </p:spPr>
        <p:txBody>
          <a:bodyPr/>
          <a:lstStyle/>
          <a:p>
            <a:pPr eaLnBrk="1" hangingPunct="1">
              <a:buFontTx/>
              <a:buNone/>
            </a:pPr>
            <a:r>
              <a:rPr lang="zh-CN" altLang="en-US" sz="2400"/>
              <a:t>            采用</a:t>
            </a:r>
            <a:r>
              <a:rPr lang="en-US" altLang="zh-CN" sz="2400"/>
              <a:t>N</a:t>
            </a:r>
            <a:r>
              <a:rPr lang="zh-CN" altLang="en-US" sz="2400"/>
              <a:t>层计算结构，从逻辑角度看，系统分成客户端、</a:t>
            </a:r>
            <a:r>
              <a:rPr lang="en-US" altLang="zh-CN" sz="2400"/>
              <a:t>Web</a:t>
            </a:r>
            <a:r>
              <a:rPr lang="zh-CN" altLang="en-US" sz="2400"/>
              <a:t>服务器、应用服务器、数据库服务器四层；从物理角度看，应用服务器可以视用户并发数从1到</a:t>
            </a:r>
            <a:r>
              <a:rPr lang="en-US" altLang="zh-CN" sz="2400"/>
              <a:t>N</a:t>
            </a:r>
            <a:r>
              <a:rPr lang="zh-CN" altLang="en-US" sz="2400"/>
              <a:t>台进行扩充，以保证客户端用户的响应要求。</a:t>
            </a:r>
            <a:r>
              <a:rPr lang="zh-CN" altLang="en-US"/>
              <a:t> </a:t>
            </a:r>
          </a:p>
        </p:txBody>
      </p:sp>
      <p:pic>
        <p:nvPicPr>
          <p:cNvPr id="50181" name="Picture 5" descr="Image5"/>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351089" y="3716339"/>
            <a:ext cx="7704137" cy="2663825"/>
          </a:xfrm>
          <a:noFill/>
        </p:spPr>
      </p:pic>
      <p:sp>
        <p:nvSpPr>
          <p:cNvPr id="50182" name="Rectangle 2"/>
          <p:cNvSpPr>
            <a:spLocks noGrp="1" noChangeArrowheads="1"/>
          </p:cNvSpPr>
          <p:nvPr>
            <p:ph type="title"/>
          </p:nvPr>
        </p:nvSpPr>
        <p:spPr>
          <a:xfrm>
            <a:off x="1952625" y="0"/>
            <a:ext cx="8382000" cy="863600"/>
          </a:xfrm>
        </p:spPr>
        <p:txBody>
          <a:bodyPr/>
          <a:lstStyle/>
          <a:p>
            <a:pPr marL="838200" indent="-838200"/>
            <a:r>
              <a:rPr lang="en-US" altLang="zh-CN">
                <a:solidFill>
                  <a:schemeClr val="tx1"/>
                </a:solidFill>
              </a:rPr>
              <a:t>Web</a:t>
            </a:r>
            <a:r>
              <a:rPr lang="zh-CN" altLang="en-US">
                <a:solidFill>
                  <a:schemeClr val="tx1"/>
                </a:solidFill>
              </a:rPr>
              <a:t>应用程序模型（二）</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0"/>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68DF5B4-2AD1-4D5F-8C80-794787E38DDF}" type="slidenum">
              <a:rPr lang="zh-CN" altLang="en-US">
                <a:latin typeface="Verdana" panose="020B0604030504040204" pitchFamily="34" charset="0"/>
              </a:rPr>
              <a:t>106</a:t>
            </a:fld>
            <a:endParaRPr lang="en-US" altLang="zh-CN">
              <a:latin typeface="Verdana" panose="020B0604030504040204" pitchFamily="34" charset="0"/>
            </a:endParaRPr>
          </a:p>
        </p:txBody>
      </p:sp>
      <p:sp>
        <p:nvSpPr>
          <p:cNvPr id="51203" name="Rectangle 3"/>
          <p:cNvSpPr>
            <a:spLocks noGrp="1" noChangeArrowheads="1"/>
          </p:cNvSpPr>
          <p:nvPr>
            <p:ph type="body" sz="half" idx="1"/>
          </p:nvPr>
        </p:nvSpPr>
        <p:spPr>
          <a:xfrm>
            <a:off x="2095501" y="1785939"/>
            <a:ext cx="8208963" cy="3889375"/>
          </a:xfrm>
        </p:spPr>
        <p:txBody>
          <a:bodyPr/>
          <a:lstStyle/>
          <a:p>
            <a:pPr eaLnBrk="1" hangingPunct="1"/>
            <a:r>
              <a:rPr lang="zh-CN" altLang="en-US" sz="2400"/>
              <a:t>从1层到</a:t>
            </a:r>
            <a:r>
              <a:rPr lang="en-US" altLang="zh-CN" sz="2400"/>
              <a:t>N</a:t>
            </a:r>
            <a:r>
              <a:rPr lang="zh-CN" altLang="en-US" sz="2400"/>
              <a:t>层，得到的改进：</a:t>
            </a:r>
          </a:p>
          <a:p>
            <a:pPr lvl="1" eaLnBrk="1" hangingPunct="1"/>
            <a:r>
              <a:rPr lang="zh-CN" altLang="en-US" sz="2000"/>
              <a:t>每一层可以被单独改变，而无需其它层的改变</a:t>
            </a:r>
          </a:p>
          <a:p>
            <a:pPr lvl="1" eaLnBrk="1" hangingPunct="1"/>
            <a:r>
              <a:rPr lang="zh-CN" altLang="en-US" sz="2000"/>
              <a:t>降低了部署与维护的开销，提高了灵活性、可伸缩性</a:t>
            </a:r>
          </a:p>
          <a:p>
            <a:pPr lvl="1" eaLnBrk="1" hangingPunct="1"/>
            <a:r>
              <a:rPr lang="zh-CN" altLang="en-US" sz="2000"/>
              <a:t>瘦客户端的引入使</a:t>
            </a:r>
            <a:r>
              <a:rPr lang="en-US" altLang="zh-CN" sz="2000"/>
              <a:t>Internet</a:t>
            </a:r>
            <a:r>
              <a:rPr lang="zh-CN" altLang="en-US" sz="2000"/>
              <a:t>接入方便，而计算被集中至服务器端，使性能提高成为可能</a:t>
            </a:r>
          </a:p>
          <a:p>
            <a:pPr eaLnBrk="1" hangingPunct="1"/>
            <a:r>
              <a:rPr lang="zh-CN" altLang="en-US" sz="2400"/>
              <a:t>仍然存在的问题：</a:t>
            </a:r>
          </a:p>
          <a:p>
            <a:pPr lvl="1" eaLnBrk="1" hangingPunct="1"/>
            <a:r>
              <a:rPr lang="zh-CN" altLang="en-US" sz="2000"/>
              <a:t>对企业级应用开发人员的要求太高：</a:t>
            </a:r>
          </a:p>
          <a:p>
            <a:pPr lvl="1" eaLnBrk="1" hangingPunct="1">
              <a:buFontTx/>
              <a:buNone/>
            </a:pPr>
            <a:r>
              <a:rPr lang="zh-CN" altLang="en-US" sz="2000"/>
              <a:t>            需要熟悉分布式协议（</a:t>
            </a:r>
            <a:r>
              <a:rPr lang="en-US" altLang="zh-CN" sz="1800"/>
              <a:t>IIOP、IIOPS、HTTP、HTTPS、CGI、ISAPI、NSAPI）</a:t>
            </a:r>
            <a:r>
              <a:rPr lang="en-US" altLang="zh-CN" sz="2000"/>
              <a:t>，</a:t>
            </a:r>
            <a:r>
              <a:rPr lang="zh-CN" altLang="en-US" sz="2000"/>
              <a:t>进行一致性事务处理，负载平衡，考虑安全性……</a:t>
            </a:r>
          </a:p>
        </p:txBody>
      </p:sp>
      <p:sp>
        <p:nvSpPr>
          <p:cNvPr id="51204" name="Text Box 4"/>
          <p:cNvSpPr txBox="1">
            <a:spLocks noChangeArrowheads="1"/>
          </p:cNvSpPr>
          <p:nvPr/>
        </p:nvSpPr>
        <p:spPr bwMode="auto">
          <a:xfrm>
            <a:off x="1881188" y="1143000"/>
            <a:ext cx="8064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Ø"/>
            </a:pPr>
            <a:r>
              <a:rPr lang="en-US" altLang="zh-CN" sz="2400">
                <a:solidFill>
                  <a:schemeClr val="tx2"/>
                </a:solidFill>
                <a:latin typeface="Garamond" panose="02020404030301010803" pitchFamily="18" charset="0"/>
              </a:rPr>
              <a:t>N</a:t>
            </a:r>
            <a:r>
              <a:rPr lang="zh-CN" altLang="en-US" sz="2400">
                <a:solidFill>
                  <a:schemeClr val="tx2"/>
                </a:solidFill>
                <a:latin typeface="Garamond" panose="02020404030301010803" pitchFamily="18" charset="0"/>
              </a:rPr>
              <a:t>层计算模式的引入</a:t>
            </a:r>
          </a:p>
        </p:txBody>
      </p:sp>
      <p:sp>
        <p:nvSpPr>
          <p:cNvPr id="51205" name="Rectangle 2"/>
          <p:cNvSpPr>
            <a:spLocks noGrp="1" noChangeArrowheads="1"/>
          </p:cNvSpPr>
          <p:nvPr>
            <p:ph type="title"/>
          </p:nvPr>
        </p:nvSpPr>
        <p:spPr>
          <a:xfrm>
            <a:off x="1952625" y="0"/>
            <a:ext cx="8382000" cy="863600"/>
          </a:xfrm>
        </p:spPr>
        <p:txBody>
          <a:bodyPr/>
          <a:lstStyle/>
          <a:p>
            <a:pPr marL="838200" indent="-838200"/>
            <a:r>
              <a:rPr lang="en-US" altLang="zh-CN">
                <a:solidFill>
                  <a:schemeClr val="tx1"/>
                </a:solidFill>
              </a:rPr>
              <a:t>Web</a:t>
            </a:r>
            <a:r>
              <a:rPr lang="zh-CN" altLang="en-US">
                <a:solidFill>
                  <a:schemeClr val="tx1"/>
                </a:solidFill>
              </a:rPr>
              <a:t>应用程序模型（二）</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0"/>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AA67AA9-B072-46C3-A44B-1FDEA4AD79F3}" type="slidenum">
              <a:rPr lang="zh-CN" altLang="en-US">
                <a:latin typeface="Verdana" panose="020B0604030504040204" pitchFamily="34" charset="0"/>
              </a:rPr>
              <a:t>107</a:t>
            </a:fld>
            <a:endParaRPr lang="en-US" altLang="zh-CN">
              <a:latin typeface="Verdana" panose="020B0604030504040204" pitchFamily="34" charset="0"/>
            </a:endParaRPr>
          </a:p>
        </p:txBody>
      </p:sp>
      <p:sp>
        <p:nvSpPr>
          <p:cNvPr id="52227" name="Rectangle 3"/>
          <p:cNvSpPr>
            <a:spLocks noGrp="1" noChangeArrowheads="1"/>
          </p:cNvSpPr>
          <p:nvPr>
            <p:ph type="body" sz="half" idx="1"/>
          </p:nvPr>
        </p:nvSpPr>
        <p:spPr>
          <a:xfrm>
            <a:off x="1992314" y="2116139"/>
            <a:ext cx="8359775" cy="3781425"/>
          </a:xfrm>
        </p:spPr>
        <p:txBody>
          <a:bodyPr/>
          <a:lstStyle/>
          <a:p>
            <a:pPr>
              <a:lnSpc>
                <a:spcPct val="92000"/>
              </a:lnSpc>
              <a:spcBef>
                <a:spcPts val="1665"/>
              </a:spcBef>
            </a:pPr>
            <a:r>
              <a:rPr lang="zh-CN" altLang="en-GB" sz="2400" dirty="0">
                <a:latin typeface="宋体" panose="02010600030101010101" pitchFamily="2" charset="-122"/>
              </a:rPr>
              <a:t>应用程序各部分之间松耦合</a:t>
            </a:r>
            <a:r>
              <a:rPr lang="zh-CN" altLang="en-US" sz="2400" dirty="0">
                <a:latin typeface="宋体" panose="02010600030101010101" pitchFamily="2" charset="-122"/>
              </a:rPr>
              <a:t>，从而</a:t>
            </a:r>
            <a:r>
              <a:rPr lang="zh-CN" altLang="en-GB" sz="2400" dirty="0">
                <a:latin typeface="宋体" panose="02010600030101010101" pitchFamily="2" charset="-122"/>
              </a:rPr>
              <a:t>应用程序各部分的更新相互独立</a:t>
            </a:r>
          </a:p>
          <a:p>
            <a:pPr>
              <a:lnSpc>
                <a:spcPct val="92000"/>
              </a:lnSpc>
              <a:spcBef>
                <a:spcPts val="1665"/>
              </a:spcBef>
            </a:pPr>
            <a:r>
              <a:rPr lang="zh-CN" altLang="en-US" sz="2400" dirty="0">
                <a:latin typeface="宋体" panose="02010600030101010101" pitchFamily="2" charset="-122"/>
              </a:rPr>
              <a:t>业务逻辑集中放在服务器上由所有用户共享，使得系统的维护和更新变得简单，也更安全</a:t>
            </a:r>
            <a:endParaRPr lang="zh-CN" altLang="zh-CN" sz="2400" dirty="0">
              <a:latin typeface="宋体" panose="02010600030101010101" pitchFamily="2" charset="-122"/>
            </a:endParaRPr>
          </a:p>
          <a:p>
            <a:pPr>
              <a:lnSpc>
                <a:spcPct val="92000"/>
              </a:lnSpc>
              <a:spcBef>
                <a:spcPts val="1665"/>
              </a:spcBef>
            </a:pPr>
            <a:r>
              <a:rPr lang="zh-CN" altLang="en-GB" sz="2400" dirty="0">
                <a:latin typeface="宋体" panose="02010600030101010101" pitchFamily="2" charset="-122"/>
              </a:rPr>
              <a:t>数据库不再和每一个活动的用户保持一个连接，而是由应用程序组件负责与数据库打交道，降低数据库服务器的负担，提高了性能</a:t>
            </a:r>
            <a:endParaRPr lang="zh-CN" altLang="en-US" sz="2400" dirty="0">
              <a:latin typeface="宋体" panose="02010600030101010101" pitchFamily="2" charset="-122"/>
            </a:endParaRPr>
          </a:p>
          <a:p>
            <a:pPr>
              <a:lnSpc>
                <a:spcPct val="92000"/>
              </a:lnSpc>
              <a:spcBef>
                <a:spcPts val="1665"/>
              </a:spcBef>
            </a:pPr>
            <a:r>
              <a:rPr lang="zh-CN" altLang="en-GB" sz="2400" dirty="0">
                <a:latin typeface="宋体" panose="02010600030101010101" pitchFamily="2" charset="-122"/>
              </a:rPr>
              <a:t>组件之间和编程语言之间的战争不会影响互操作性</a:t>
            </a:r>
          </a:p>
        </p:txBody>
      </p:sp>
      <p:sp>
        <p:nvSpPr>
          <p:cNvPr id="52228" name="Text Box 4"/>
          <p:cNvSpPr txBox="1">
            <a:spLocks noChangeArrowheads="1"/>
          </p:cNvSpPr>
          <p:nvPr/>
        </p:nvSpPr>
        <p:spPr bwMode="auto">
          <a:xfrm>
            <a:off x="1881188" y="1285875"/>
            <a:ext cx="8064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Ø"/>
            </a:pPr>
            <a:r>
              <a:rPr lang="zh-CN" altLang="en-US" sz="2400">
                <a:solidFill>
                  <a:schemeClr val="tx2"/>
                </a:solidFill>
                <a:latin typeface="Garamond" panose="02020404030301010803" pitchFamily="18" charset="0"/>
              </a:rPr>
              <a:t>多层应用程序的真正优点</a:t>
            </a:r>
          </a:p>
        </p:txBody>
      </p:sp>
      <p:sp>
        <p:nvSpPr>
          <p:cNvPr id="52229" name="Rectangle 2"/>
          <p:cNvSpPr>
            <a:spLocks noGrp="1" noChangeArrowheads="1"/>
          </p:cNvSpPr>
          <p:nvPr>
            <p:ph type="title"/>
          </p:nvPr>
        </p:nvSpPr>
        <p:spPr>
          <a:xfrm>
            <a:off x="1952625" y="0"/>
            <a:ext cx="8382000" cy="863600"/>
          </a:xfrm>
        </p:spPr>
        <p:txBody>
          <a:bodyPr/>
          <a:lstStyle/>
          <a:p>
            <a:pPr marL="838200" indent="-838200"/>
            <a:r>
              <a:rPr lang="en-US" altLang="zh-CN">
                <a:solidFill>
                  <a:schemeClr val="tx1"/>
                </a:solidFill>
              </a:rPr>
              <a:t>Web</a:t>
            </a:r>
            <a:r>
              <a:rPr lang="zh-CN" altLang="en-US">
                <a:solidFill>
                  <a:schemeClr val="tx1"/>
                </a:solidFill>
              </a:rPr>
              <a:t>应用程序模型（二）</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0" name="Rectangle 2"/>
          <p:cNvSpPr>
            <a:spLocks noGrp="1" noChangeArrowheads="1"/>
          </p:cNvSpPr>
          <p:nvPr>
            <p:ph type="title" idx="4294967295"/>
          </p:nvPr>
        </p:nvSpPr>
        <p:spPr>
          <a:xfrm>
            <a:off x="666750" y="250825"/>
            <a:ext cx="10515600" cy="549275"/>
          </a:xfrm>
        </p:spPr>
        <p:txBody>
          <a:bodyPr>
            <a:normAutofit fontScale="90000"/>
          </a:bodyPr>
          <a:lstStyle/>
          <a:p>
            <a:pPr eaLnBrk="1" hangingPunct="1"/>
            <a:r>
              <a:rPr lang="en-US" altLang="zh-CN" dirty="0"/>
              <a:t>Java EE</a:t>
            </a:r>
            <a:r>
              <a:rPr lang="zh-CN" altLang="en-US" dirty="0"/>
              <a:t>应用中的分层架构</a:t>
            </a:r>
          </a:p>
        </p:txBody>
      </p:sp>
      <p:sp>
        <p:nvSpPr>
          <p:cNvPr id="53251" name="Rectangle 3"/>
          <p:cNvSpPr>
            <a:spLocks noGrp="1" noChangeArrowheads="1"/>
          </p:cNvSpPr>
          <p:nvPr>
            <p:ph type="body" idx="4294967295"/>
          </p:nvPr>
        </p:nvSpPr>
        <p:spPr/>
        <p:txBody>
          <a:bodyPr/>
          <a:lstStyle/>
          <a:p>
            <a:pPr eaLnBrk="1" hangingPunct="1"/>
            <a:r>
              <a:rPr lang="zh-CN" altLang="en-US" sz="2600"/>
              <a:t>分层架构模式</a:t>
            </a:r>
          </a:p>
          <a:p>
            <a:pPr lvl="1" eaLnBrk="1" hangingPunct="1"/>
            <a:r>
              <a:rPr lang="zh-CN" altLang="en-US" sz="2200"/>
              <a:t>分层（</a:t>
            </a:r>
            <a:r>
              <a:rPr lang="en-US" altLang="zh-CN" sz="2200"/>
              <a:t>Layer</a:t>
            </a:r>
            <a:r>
              <a:rPr lang="zh-CN" altLang="en-US" sz="2200"/>
              <a:t>）模式是最常见的一种架构模式。分层模式是很多架构模式的基础， </a:t>
            </a:r>
          </a:p>
          <a:p>
            <a:pPr lvl="1" eaLnBrk="1" hangingPunct="1"/>
            <a:r>
              <a:rPr lang="zh-CN" altLang="en-US" sz="2200"/>
              <a:t>分层描述的是这样一种架构设计过程：从最低级别的抽象开始，称为第</a:t>
            </a:r>
            <a:r>
              <a:rPr lang="en-US" altLang="zh-CN" sz="2200"/>
              <a:t>1</a:t>
            </a:r>
            <a:r>
              <a:rPr lang="zh-CN" altLang="en-US" sz="2200"/>
              <a:t>层。这是系统的基础。通过将第</a:t>
            </a:r>
            <a:r>
              <a:rPr lang="en-US" altLang="zh-CN" sz="2200"/>
              <a:t>J</a:t>
            </a:r>
            <a:r>
              <a:rPr lang="zh-CN" altLang="en-US" sz="2200"/>
              <a:t>层放置在第</a:t>
            </a:r>
            <a:r>
              <a:rPr lang="en-US" altLang="zh-CN" sz="2200"/>
              <a:t>J-1</a:t>
            </a:r>
            <a:r>
              <a:rPr lang="zh-CN" altLang="en-US" sz="2200"/>
              <a:t>层的上面逐步向上完成抽象阶梯，直到到达功能的最高级别，称为第</a:t>
            </a:r>
            <a:r>
              <a:rPr lang="en-US" altLang="zh-CN" sz="2200"/>
              <a:t>N</a:t>
            </a:r>
            <a:r>
              <a:rPr lang="zh-CN" altLang="en-US" sz="2200"/>
              <a:t>层。</a:t>
            </a:r>
          </a:p>
          <a:p>
            <a:pPr lvl="1" eaLnBrk="1" hangingPunct="1"/>
            <a:r>
              <a:rPr lang="zh-CN" altLang="en-US" sz="2200"/>
              <a:t>因而分层模式就可以定义为：将解决方案的组件分隔到不同的层中，每一层中的组件应保持内聚性，并且应大致在同一抽象级别，每一层都应与它下面的各层保持松散耦合。</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4" name="Rectangle 2"/>
          <p:cNvSpPr>
            <a:spLocks noGrp="1" noChangeArrowheads="1"/>
          </p:cNvSpPr>
          <p:nvPr>
            <p:ph type="title" idx="4294967295"/>
          </p:nvPr>
        </p:nvSpPr>
        <p:spPr>
          <a:xfrm>
            <a:off x="1295400" y="187326"/>
            <a:ext cx="8001000" cy="720725"/>
          </a:xfrm>
        </p:spPr>
        <p:txBody>
          <a:bodyPr/>
          <a:lstStyle/>
          <a:p>
            <a:pPr eaLnBrk="1" hangingPunct="1"/>
            <a:r>
              <a:rPr lang="en-US" altLang="zh-CN" dirty="0"/>
              <a:t>Java EE</a:t>
            </a:r>
            <a:r>
              <a:rPr lang="zh-CN" altLang="en-US" dirty="0"/>
              <a:t>应用中的分层架构</a:t>
            </a:r>
          </a:p>
        </p:txBody>
      </p:sp>
      <p:sp>
        <p:nvSpPr>
          <p:cNvPr id="54275" name="Rectangle 3"/>
          <p:cNvSpPr>
            <a:spLocks noGrp="1" noChangeArrowheads="1"/>
          </p:cNvSpPr>
          <p:nvPr>
            <p:ph type="body" idx="4294967295"/>
          </p:nvPr>
        </p:nvSpPr>
        <p:spPr>
          <a:xfrm>
            <a:off x="1295400" y="1103312"/>
            <a:ext cx="8820150" cy="4651375"/>
          </a:xfrm>
        </p:spPr>
        <p:txBody>
          <a:bodyPr>
            <a:normAutofit lnSpcReduction="10000"/>
          </a:bodyPr>
          <a:lstStyle/>
          <a:p>
            <a:pPr eaLnBrk="1" hangingPunct="1">
              <a:lnSpc>
                <a:spcPct val="90000"/>
              </a:lnSpc>
            </a:pPr>
            <a:r>
              <a:rPr lang="zh-CN" altLang="en-US" dirty="0"/>
              <a:t>分层架构模式特点</a:t>
            </a:r>
          </a:p>
          <a:p>
            <a:pPr lvl="1" eaLnBrk="1" hangingPunct="1">
              <a:lnSpc>
                <a:spcPct val="90000"/>
              </a:lnSpc>
            </a:pPr>
            <a:r>
              <a:rPr lang="zh-CN" altLang="en-US" dirty="0">
                <a:solidFill>
                  <a:schemeClr val="hlink"/>
                </a:solidFill>
              </a:rPr>
              <a:t>伸缩性 </a:t>
            </a:r>
            <a:r>
              <a:rPr lang="zh-CN" altLang="en-US" dirty="0"/>
              <a:t>伸缩性指应用程序是否能支持更多的用户。应用的层越少，可以增加资源（如</a:t>
            </a:r>
            <a:r>
              <a:rPr lang="en-US" altLang="zh-CN" dirty="0"/>
              <a:t>CPU</a:t>
            </a:r>
            <a:r>
              <a:rPr lang="zh-CN" altLang="en-US" dirty="0"/>
              <a:t>和内存）的地方就越少。层数越多，可以将每层分布在不同的机器上。</a:t>
            </a:r>
          </a:p>
          <a:p>
            <a:pPr lvl="1" eaLnBrk="1" hangingPunct="1">
              <a:lnSpc>
                <a:spcPct val="90000"/>
              </a:lnSpc>
            </a:pPr>
            <a:r>
              <a:rPr lang="zh-CN" altLang="en-US" dirty="0">
                <a:solidFill>
                  <a:schemeClr val="hlink"/>
                </a:solidFill>
              </a:rPr>
              <a:t>可维护性</a:t>
            </a:r>
            <a:r>
              <a:rPr lang="zh-CN" altLang="en-US" dirty="0"/>
              <a:t> 可维护性指的是当发生需求变化，只需修改软件的某一部分，不会影响其他部分的代码。</a:t>
            </a:r>
          </a:p>
          <a:p>
            <a:pPr lvl="1" eaLnBrk="1" hangingPunct="1">
              <a:lnSpc>
                <a:spcPct val="90000"/>
              </a:lnSpc>
            </a:pPr>
            <a:r>
              <a:rPr lang="zh-CN" altLang="en-US" dirty="0">
                <a:solidFill>
                  <a:schemeClr val="hlink"/>
                </a:solidFill>
              </a:rPr>
              <a:t>可扩展性</a:t>
            </a:r>
            <a:r>
              <a:rPr lang="zh-CN" altLang="en-US" dirty="0"/>
              <a:t> 可扩展性指的是在现有系统中增加新功能的难易程度。层数越多，就可以在每个层中提供扩展点，不会打破应用的整体框架。</a:t>
            </a:r>
          </a:p>
          <a:p>
            <a:pPr lvl="1" eaLnBrk="1" hangingPunct="1">
              <a:lnSpc>
                <a:spcPct val="90000"/>
              </a:lnSpc>
            </a:pPr>
            <a:r>
              <a:rPr lang="zh-CN" altLang="en-US" dirty="0">
                <a:solidFill>
                  <a:schemeClr val="hlink"/>
                </a:solidFill>
              </a:rPr>
              <a:t>可重用性</a:t>
            </a:r>
            <a:r>
              <a:rPr lang="zh-CN" altLang="en-US" dirty="0"/>
              <a:t> 可重用性指的是程序代码没有冗余，同一个程序能满足多种需求。例如，业务逻辑层可以被多种表现层共享。</a:t>
            </a:r>
          </a:p>
          <a:p>
            <a:pPr lvl="1" eaLnBrk="1" hangingPunct="1">
              <a:lnSpc>
                <a:spcPct val="90000"/>
              </a:lnSpc>
            </a:pPr>
            <a:r>
              <a:rPr lang="zh-CN" altLang="en-US" dirty="0">
                <a:solidFill>
                  <a:schemeClr val="hlink"/>
                </a:solidFill>
              </a:rPr>
              <a:t>可管理性</a:t>
            </a:r>
            <a:r>
              <a:rPr lang="zh-CN" altLang="en-US" dirty="0"/>
              <a:t> 可管理性指的是管理系统的难易程度。将应用程序分为多层后，可以将工作分解给不同的开发小组，从而便于管理。应用越复杂，规模越大，需要的层就越多。</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465" y="282012"/>
            <a:ext cx="2862842" cy="461665"/>
          </a:xfrm>
          <a:prstGeom prst="rect">
            <a:avLst/>
          </a:prstGeom>
          <a:noFill/>
        </p:spPr>
        <p:txBody>
          <a:bodyPr wrap="square" rtlCol="0">
            <a:spAutoFit/>
          </a:bodyPr>
          <a:lstStyle/>
          <a:p>
            <a:r>
              <a:rPr lang="en-US" altLang="zh-CN" sz="2400" b="1" dirty="0">
                <a:solidFill>
                  <a:schemeClr val="bg1"/>
                </a:solidFill>
              </a:rPr>
              <a:t>1.  MVC</a:t>
            </a:r>
            <a:r>
              <a:rPr lang="zh-CN" altLang="zh-CN" sz="2400" b="1" dirty="0">
                <a:solidFill>
                  <a:schemeClr val="bg1"/>
                </a:solidFill>
              </a:rPr>
              <a:t>思想与框架</a:t>
            </a:r>
            <a:endParaRPr lang="zh-CN" altLang="zh-CN" sz="2400" dirty="0">
              <a:solidFill>
                <a:schemeClr val="bg1"/>
              </a:solidFill>
            </a:endParaRPr>
          </a:p>
        </p:txBody>
      </p:sp>
      <p:sp>
        <p:nvSpPr>
          <p:cNvPr id="3" name="TextBox 2"/>
          <p:cNvSpPr txBox="1"/>
          <p:nvPr/>
        </p:nvSpPr>
        <p:spPr>
          <a:xfrm>
            <a:off x="861237" y="1254642"/>
            <a:ext cx="10515600" cy="1736646"/>
          </a:xfrm>
          <a:prstGeom prst="round2DiagRect">
            <a:avLst/>
          </a:prstGeom>
          <a:noFill/>
          <a:ln w="19050">
            <a:solidFill>
              <a:schemeClr val="bg1"/>
            </a:solidFill>
            <a:prstDash val="lgDash"/>
          </a:ln>
        </p:spPr>
        <p:txBody>
          <a:bodyPr wrap="square" rtlCol="0">
            <a:spAutoFit/>
          </a:bodyPr>
          <a:lstStyle/>
          <a:p>
            <a:pPr indent="446405"/>
            <a:r>
              <a:rPr lang="en-US" altLang="zh-CN" sz="2400" dirty="0"/>
              <a:t>MVC</a:t>
            </a:r>
            <a:r>
              <a:rPr lang="zh-CN" altLang="zh-CN" sz="2400" dirty="0"/>
              <a:t>即</a:t>
            </a:r>
            <a:r>
              <a:rPr lang="en-US" altLang="zh-CN" sz="2400" dirty="0"/>
              <a:t>Model(</a:t>
            </a:r>
            <a:r>
              <a:rPr lang="zh-CN" altLang="zh-CN" sz="2400" dirty="0"/>
              <a:t>模型</a:t>
            </a:r>
            <a:r>
              <a:rPr lang="en-US" altLang="zh-CN" sz="2400" dirty="0"/>
              <a:t>)</a:t>
            </a:r>
            <a:r>
              <a:rPr lang="zh-CN" altLang="zh-CN" sz="2400" dirty="0"/>
              <a:t>、</a:t>
            </a:r>
            <a:r>
              <a:rPr lang="en-US" altLang="zh-CN" sz="2400" dirty="0"/>
              <a:t>View(</a:t>
            </a:r>
            <a:r>
              <a:rPr lang="zh-CN" altLang="zh-CN" sz="2400" dirty="0"/>
              <a:t>视图</a:t>
            </a:r>
            <a:r>
              <a:rPr lang="en-US" altLang="zh-CN" sz="2400" dirty="0"/>
              <a:t>)</a:t>
            </a:r>
            <a:r>
              <a:rPr lang="zh-CN" altLang="zh-CN" sz="2400" dirty="0"/>
              <a:t>、</a:t>
            </a:r>
            <a:r>
              <a:rPr lang="en-US" altLang="zh-CN" sz="2400" dirty="0"/>
              <a:t>Controller(</a:t>
            </a:r>
            <a:r>
              <a:rPr lang="zh-CN" altLang="zh-CN" sz="2400" dirty="0"/>
              <a:t>控制器</a:t>
            </a:r>
            <a:r>
              <a:rPr lang="en-US" altLang="zh-CN" sz="2400" dirty="0"/>
              <a:t>)</a:t>
            </a:r>
            <a:r>
              <a:rPr lang="zh-CN" altLang="zh-CN" sz="2400" dirty="0"/>
              <a:t>。视图层负责页面的显示工作，而控制层负责处理及跳转工作，模型层负责数据的存取，这样它们的耦合性就大大降低了，从而提高了应用的可扩展性及可维护性，如图</a:t>
            </a:r>
            <a:r>
              <a:rPr lang="en-US" altLang="zh-CN" sz="2400" dirty="0"/>
              <a:t>1.2</a:t>
            </a:r>
            <a:r>
              <a:rPr lang="zh-CN" altLang="zh-CN" sz="2400" dirty="0"/>
              <a:t>所示。</a:t>
            </a:r>
            <a:endParaRPr lang="zh-CN" altLang="en-US" sz="2400"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7356" y="3141723"/>
            <a:ext cx="4924518" cy="2585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8" name="Rectangle 2"/>
          <p:cNvSpPr>
            <a:spLocks noGrp="1" noChangeArrowheads="1"/>
          </p:cNvSpPr>
          <p:nvPr>
            <p:ph type="title" idx="4294967295"/>
          </p:nvPr>
        </p:nvSpPr>
        <p:spPr>
          <a:xfrm>
            <a:off x="838200" y="250826"/>
            <a:ext cx="10515600" cy="520700"/>
          </a:xfrm>
        </p:spPr>
        <p:txBody>
          <a:bodyPr>
            <a:normAutofit fontScale="90000"/>
          </a:bodyPr>
          <a:lstStyle/>
          <a:p>
            <a:pPr eaLnBrk="1" hangingPunct="1"/>
            <a:r>
              <a:rPr lang="en-US" altLang="zh-CN" dirty="0"/>
              <a:t>Java EE</a:t>
            </a:r>
            <a:r>
              <a:rPr lang="zh-CN" altLang="en-US" dirty="0"/>
              <a:t>应用中的分层架构</a:t>
            </a:r>
          </a:p>
        </p:txBody>
      </p:sp>
      <p:sp>
        <p:nvSpPr>
          <p:cNvPr id="55299" name="Rectangle 3"/>
          <p:cNvSpPr>
            <a:spLocks noGrp="1" noChangeArrowheads="1"/>
          </p:cNvSpPr>
          <p:nvPr>
            <p:ph type="body" idx="4294967295"/>
          </p:nvPr>
        </p:nvSpPr>
        <p:spPr>
          <a:xfrm>
            <a:off x="1423987" y="1423988"/>
            <a:ext cx="7772400" cy="4291012"/>
          </a:xfrm>
        </p:spPr>
        <p:txBody>
          <a:bodyPr/>
          <a:lstStyle/>
          <a:p>
            <a:pPr eaLnBrk="1" hangingPunct="1"/>
            <a:r>
              <a:rPr lang="zh-CN" altLang="en-US" sz="3400" dirty="0"/>
              <a:t>分层设计的基本原则</a:t>
            </a:r>
          </a:p>
          <a:p>
            <a:pPr lvl="1" eaLnBrk="1" hangingPunct="1"/>
            <a:r>
              <a:rPr lang="zh-CN" altLang="en-US" sz="3000" dirty="0"/>
              <a:t>单向逐层调用原则</a:t>
            </a:r>
          </a:p>
          <a:p>
            <a:pPr lvl="1" eaLnBrk="1" hangingPunct="1"/>
            <a:r>
              <a:rPr lang="zh-CN" altLang="en-US" sz="3000" dirty="0"/>
              <a:t>面向接口编程原则</a:t>
            </a:r>
          </a:p>
          <a:p>
            <a:pPr lvl="1" eaLnBrk="1" hangingPunct="1"/>
            <a:r>
              <a:rPr lang="zh-CN" altLang="en-US" sz="3000" dirty="0"/>
              <a:t>封装变化原则</a:t>
            </a:r>
          </a:p>
          <a:p>
            <a:pPr lvl="1" eaLnBrk="1" hangingPunct="1"/>
            <a:r>
              <a:rPr lang="zh-CN" altLang="en-US" sz="3000" dirty="0"/>
              <a:t>开闭原则</a:t>
            </a:r>
          </a:p>
          <a:p>
            <a:pPr lvl="1" eaLnBrk="1" hangingPunct="1"/>
            <a:r>
              <a:rPr lang="zh-CN" altLang="en-US" sz="3000" dirty="0"/>
              <a:t>单一职责原则</a:t>
            </a:r>
          </a:p>
          <a:p>
            <a:pPr lvl="1" eaLnBrk="1" hangingPunct="1"/>
            <a:r>
              <a:rPr lang="zh-CN" altLang="en-US" sz="3000" dirty="0"/>
              <a:t>接口平行原则</a:t>
            </a:r>
          </a:p>
          <a:p>
            <a:pPr lvl="1" eaLnBrk="1" hangingPunct="1"/>
            <a:endParaRPr lang="en-US" altLang="zh-CN" sz="3000"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2" name="Rectangle 2"/>
          <p:cNvSpPr>
            <a:spLocks noGrp="1" noChangeArrowheads="1"/>
          </p:cNvSpPr>
          <p:nvPr>
            <p:ph type="title" idx="4294967295"/>
          </p:nvPr>
        </p:nvSpPr>
        <p:spPr>
          <a:xfrm>
            <a:off x="838200" y="365125"/>
            <a:ext cx="10515600" cy="334963"/>
          </a:xfrm>
        </p:spPr>
        <p:txBody>
          <a:bodyPr>
            <a:normAutofit fontScale="90000"/>
          </a:bodyPr>
          <a:lstStyle/>
          <a:p>
            <a:pPr eaLnBrk="1" hangingPunct="1"/>
            <a:r>
              <a:rPr lang="en-US" altLang="zh-CN" dirty="0"/>
              <a:t>Java EE</a:t>
            </a:r>
            <a:r>
              <a:rPr lang="zh-CN" altLang="en-US" dirty="0"/>
              <a:t>应用中的分层架构</a:t>
            </a:r>
          </a:p>
        </p:txBody>
      </p:sp>
      <p:sp>
        <p:nvSpPr>
          <p:cNvPr id="56323" name="Rectangle 3"/>
          <p:cNvSpPr>
            <a:spLocks noGrp="1" noChangeArrowheads="1"/>
          </p:cNvSpPr>
          <p:nvPr>
            <p:ph type="body" idx="4294967295"/>
          </p:nvPr>
        </p:nvSpPr>
        <p:spPr>
          <a:xfrm>
            <a:off x="2166938" y="1071564"/>
            <a:ext cx="7772400" cy="4651375"/>
          </a:xfrm>
        </p:spPr>
        <p:txBody>
          <a:bodyPr/>
          <a:lstStyle/>
          <a:p>
            <a:pPr eaLnBrk="1" hangingPunct="1"/>
            <a:r>
              <a:rPr lang="en-US" altLang="zh-CN"/>
              <a:t>Java EE</a:t>
            </a:r>
            <a:r>
              <a:rPr lang="zh-CN" altLang="en-US"/>
              <a:t>中的三层结构</a:t>
            </a:r>
          </a:p>
          <a:p>
            <a:pPr lvl="1" eaLnBrk="1" hangingPunct="1"/>
            <a:r>
              <a:rPr lang="zh-CN" altLang="en-US"/>
              <a:t>在</a:t>
            </a:r>
            <a:r>
              <a:rPr lang="en-US" altLang="zh-CN"/>
              <a:t>Java EE</a:t>
            </a:r>
            <a:r>
              <a:rPr lang="zh-CN" altLang="en-US"/>
              <a:t>企业应用系统开发中，比较流行三层结构（不包括后台数据库），是将系统分为表现层、业务逻辑层和数据访问层。</a:t>
            </a:r>
          </a:p>
          <a:p>
            <a:pPr lvl="1" eaLnBrk="1" hangingPunct="1"/>
            <a:r>
              <a:rPr lang="zh-CN" altLang="en-US">
                <a:solidFill>
                  <a:schemeClr val="hlink"/>
                </a:solidFill>
              </a:rPr>
              <a:t>表示层</a:t>
            </a:r>
            <a:r>
              <a:rPr lang="en-US" altLang="zh-CN">
                <a:latin typeface="Arial" panose="020B0604020202020204" pitchFamily="34" charset="0"/>
              </a:rPr>
              <a:t>——</a:t>
            </a:r>
            <a:r>
              <a:rPr lang="zh-CN" altLang="en-US"/>
              <a:t>位于最外层（最上层），离用户最近。用于显示数据和接收用户输入的数据，为用户提供一种交互式操作的界面。对流入的数据的正确性和有效性负责，对呈现样式负责，对呈现友好的错误信息负责。</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6" name="Rectangle 3"/>
          <p:cNvSpPr>
            <a:spLocks noGrp="1" noChangeArrowheads="1"/>
          </p:cNvSpPr>
          <p:nvPr>
            <p:ph type="body" idx="4294967295"/>
          </p:nvPr>
        </p:nvSpPr>
        <p:spPr>
          <a:xfrm>
            <a:off x="1992313" y="1052514"/>
            <a:ext cx="8420100" cy="4651375"/>
          </a:xfrm>
        </p:spPr>
        <p:txBody>
          <a:bodyPr/>
          <a:lstStyle/>
          <a:p>
            <a:pPr lvl="1" eaLnBrk="1" hangingPunct="1">
              <a:lnSpc>
                <a:spcPct val="80000"/>
              </a:lnSpc>
            </a:pPr>
            <a:r>
              <a:rPr lang="zh-CN" altLang="en-US">
                <a:solidFill>
                  <a:schemeClr val="hlink"/>
                </a:solidFill>
              </a:rPr>
              <a:t>业务逻辑层</a:t>
            </a:r>
            <a:r>
              <a:rPr lang="en-US" altLang="zh-CN">
                <a:latin typeface="Arial" panose="020B0604020202020204" pitchFamily="34" charset="0"/>
              </a:rPr>
              <a:t>——</a:t>
            </a:r>
            <a:r>
              <a:rPr lang="zh-CN" altLang="en-US"/>
              <a:t>它处于数据访问层与表示层中间，在数据交换中到了承上启下的作用。由于层是一种弱耦合结构，层与层之间的依赖是向下的，底层对于上层而言是</a:t>
            </a:r>
            <a:r>
              <a:rPr lang="zh-CN" altLang="en-US">
                <a:latin typeface="Arial" panose="020B0604020202020204" pitchFamily="34" charset="0"/>
              </a:rPr>
              <a:t>“</a:t>
            </a:r>
            <a:r>
              <a:rPr lang="zh-CN" altLang="en-US"/>
              <a:t>无知</a:t>
            </a:r>
            <a:r>
              <a:rPr lang="zh-CN" altLang="en-US">
                <a:latin typeface="Arial" panose="020B0604020202020204" pitchFamily="34" charset="0"/>
              </a:rPr>
              <a:t>”</a:t>
            </a:r>
            <a:r>
              <a:rPr lang="zh-CN" altLang="en-US"/>
              <a:t>的，改变上层的设计对于其调用的底层而言没有任何影响。如果在分层设计时，遵循了面向接口设计的思想，那么这种向下的依赖也应该是一种弱依赖关系。因而在不改变接口定义的前提下，理想的分层式架构，应该是一个支持可抽取、可替换的</a:t>
            </a:r>
            <a:r>
              <a:rPr lang="zh-CN" altLang="en-US">
                <a:latin typeface="Arial" panose="020B0604020202020204" pitchFamily="34" charset="0"/>
              </a:rPr>
              <a:t>“</a:t>
            </a:r>
            <a:r>
              <a:rPr lang="zh-CN" altLang="en-US"/>
              <a:t>抽屉</a:t>
            </a:r>
            <a:r>
              <a:rPr lang="zh-CN" altLang="en-US">
                <a:latin typeface="Arial" panose="020B0604020202020204" pitchFamily="34" charset="0"/>
              </a:rPr>
              <a:t>”</a:t>
            </a:r>
            <a:r>
              <a:rPr lang="zh-CN" altLang="en-US"/>
              <a:t>式架构。正因为如此，业务逻辑层的设计对于一个支持可扩展的架构尤为关键，因为它扮演了两个不同的角色。对于数据访问层而言，它是调用者；对于表示层而言，它却是被调用者。依赖与被依赖的关系都纠结在业务逻辑层上。它负责系统领域业务的处理，负责逻辑性数据的生成、处理及转换。</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Rectangle 3"/>
          <p:cNvSpPr>
            <a:spLocks noGrp="1" noChangeArrowheads="1"/>
          </p:cNvSpPr>
          <p:nvPr>
            <p:ph type="body" idx="4294967295"/>
          </p:nvPr>
        </p:nvSpPr>
        <p:spPr>
          <a:xfrm>
            <a:off x="2063750" y="981075"/>
            <a:ext cx="8420100" cy="4579938"/>
          </a:xfrm>
        </p:spPr>
        <p:txBody>
          <a:bodyPr/>
          <a:lstStyle/>
          <a:p>
            <a:pPr lvl="1" eaLnBrk="1" hangingPunct="1"/>
            <a:r>
              <a:rPr lang="zh-CN" altLang="en-US">
                <a:solidFill>
                  <a:schemeClr val="hlink"/>
                </a:solidFill>
              </a:rPr>
              <a:t>数据访问层</a:t>
            </a:r>
            <a:r>
              <a:rPr lang="en-US" altLang="zh-CN">
                <a:latin typeface="Arial" panose="020B0604020202020204" pitchFamily="34" charset="0"/>
              </a:rPr>
              <a:t>——</a:t>
            </a:r>
            <a:r>
              <a:rPr lang="zh-CN" altLang="en-US"/>
              <a:t>有时候也称为是持久化层，其功能主要是负责数据库的访问，可以访问数据库系统、二进制文件、文本文档或是</a:t>
            </a:r>
            <a:r>
              <a:rPr lang="en-US" altLang="zh-CN"/>
              <a:t>XML</a:t>
            </a:r>
            <a:r>
              <a:rPr lang="zh-CN" altLang="en-US"/>
              <a:t>文档。简单地说就是实现对数据表的</a:t>
            </a:r>
            <a:r>
              <a:rPr lang="en-US" altLang="zh-CN"/>
              <a:t>Select</a:t>
            </a:r>
            <a:r>
              <a:rPr lang="zh-CN" altLang="en-US"/>
              <a:t>、</a:t>
            </a:r>
            <a:r>
              <a:rPr lang="en-US" altLang="zh-CN"/>
              <a:t>Insert</a:t>
            </a:r>
            <a:r>
              <a:rPr lang="zh-CN" altLang="en-US"/>
              <a:t>、</a:t>
            </a:r>
            <a:r>
              <a:rPr lang="en-US" altLang="zh-CN"/>
              <a:t>Update</a:t>
            </a:r>
            <a:r>
              <a:rPr lang="zh-CN" altLang="en-US"/>
              <a:t>、</a:t>
            </a:r>
            <a:r>
              <a:rPr lang="en-US" altLang="zh-CN"/>
              <a:t>Delete</a:t>
            </a:r>
            <a:r>
              <a:rPr lang="zh-CN" altLang="en-US"/>
              <a:t>的操作。如果要加入</a:t>
            </a:r>
            <a:r>
              <a:rPr lang="en-US" altLang="zh-CN"/>
              <a:t>ORM</a:t>
            </a:r>
            <a:r>
              <a:rPr lang="zh-CN" altLang="en-US"/>
              <a:t>（</a:t>
            </a:r>
            <a:r>
              <a:rPr lang="en-US" altLang="zh-CN"/>
              <a:t>Object Relation Mapping</a:t>
            </a:r>
            <a:r>
              <a:rPr lang="zh-CN" altLang="en-US"/>
              <a:t>）的元素，那么就会包括对象和数据表之间的</a:t>
            </a:r>
            <a:r>
              <a:rPr lang="en-US" altLang="zh-CN"/>
              <a:t>Mapping</a:t>
            </a:r>
            <a:r>
              <a:rPr lang="zh-CN" altLang="en-US"/>
              <a:t>（映射</a:t>
            </a:r>
            <a:r>
              <a:rPr lang="en-US" altLang="zh-CN"/>
              <a:t>)</a:t>
            </a:r>
            <a:r>
              <a:rPr lang="zh-CN" altLang="en-US"/>
              <a:t>，以及对象实体的持久化。对数据的正确性和可用性不负责，对数据的用途不了解，不负担任何业务逻辑。</a:t>
            </a:r>
            <a:endParaRPr lang="zh-CN" altLang="en-US" sz="300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4" name="Rectangle 2"/>
          <p:cNvSpPr>
            <a:spLocks noGrp="1" noChangeArrowheads="1"/>
          </p:cNvSpPr>
          <p:nvPr>
            <p:ph type="title" idx="4294967295"/>
          </p:nvPr>
        </p:nvSpPr>
        <p:spPr>
          <a:xfrm>
            <a:off x="838200" y="365126"/>
            <a:ext cx="10515600" cy="349250"/>
          </a:xfrm>
        </p:spPr>
        <p:txBody>
          <a:bodyPr>
            <a:normAutofit fontScale="90000"/>
          </a:bodyPr>
          <a:lstStyle/>
          <a:p>
            <a:pPr eaLnBrk="1" hangingPunct="1"/>
            <a:r>
              <a:rPr lang="en-US" altLang="zh-CN" dirty="0"/>
              <a:t>Java EE</a:t>
            </a:r>
            <a:r>
              <a:rPr lang="zh-CN" altLang="en-US" dirty="0"/>
              <a:t>应用中的分层架构</a:t>
            </a:r>
          </a:p>
        </p:txBody>
      </p:sp>
      <p:sp>
        <p:nvSpPr>
          <p:cNvPr id="59395" name="Rectangle 3"/>
          <p:cNvSpPr>
            <a:spLocks noGrp="1" noChangeArrowheads="1"/>
          </p:cNvSpPr>
          <p:nvPr>
            <p:ph type="body" idx="4294967295"/>
          </p:nvPr>
        </p:nvSpPr>
        <p:spPr>
          <a:xfrm>
            <a:off x="2024063" y="842963"/>
            <a:ext cx="8229600" cy="4229100"/>
          </a:xfrm>
        </p:spPr>
        <p:txBody>
          <a:bodyPr/>
          <a:lstStyle/>
          <a:p>
            <a:pPr eaLnBrk="1" hangingPunct="1"/>
            <a:r>
              <a:rPr lang="en-US" altLang="zh-CN" sz="2600"/>
              <a:t>Java EE</a:t>
            </a:r>
            <a:r>
              <a:rPr lang="zh-CN" altLang="en-US" sz="2600"/>
              <a:t>中的三层结构</a:t>
            </a:r>
          </a:p>
        </p:txBody>
      </p:sp>
      <p:pic>
        <p:nvPicPr>
          <p:cNvPr id="593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9876" y="1285876"/>
            <a:ext cx="6932613" cy="557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8" name="Rectangle 2"/>
          <p:cNvSpPr>
            <a:spLocks noGrp="1" noChangeArrowheads="1"/>
          </p:cNvSpPr>
          <p:nvPr>
            <p:ph type="title" idx="4294967295"/>
          </p:nvPr>
        </p:nvSpPr>
        <p:spPr>
          <a:xfrm>
            <a:off x="838200" y="365126"/>
            <a:ext cx="10515600" cy="306388"/>
          </a:xfrm>
        </p:spPr>
        <p:txBody>
          <a:bodyPr>
            <a:normAutofit fontScale="90000"/>
          </a:bodyPr>
          <a:lstStyle/>
          <a:p>
            <a:pPr eaLnBrk="1" hangingPunct="1"/>
            <a:r>
              <a:rPr lang="en-US" altLang="zh-CN" dirty="0"/>
              <a:t>Java EE</a:t>
            </a:r>
            <a:r>
              <a:rPr lang="zh-CN" altLang="en-US" dirty="0"/>
              <a:t>应用中的分层架构</a:t>
            </a:r>
          </a:p>
        </p:txBody>
      </p:sp>
      <p:sp>
        <p:nvSpPr>
          <p:cNvPr id="60419" name="Rectangle 3"/>
          <p:cNvSpPr>
            <a:spLocks noGrp="1" noChangeArrowheads="1"/>
          </p:cNvSpPr>
          <p:nvPr>
            <p:ph type="body" idx="4294967295"/>
          </p:nvPr>
        </p:nvSpPr>
        <p:spPr>
          <a:xfrm>
            <a:off x="1992314" y="908051"/>
            <a:ext cx="8675687" cy="5084763"/>
          </a:xfrm>
        </p:spPr>
        <p:txBody>
          <a:bodyPr/>
          <a:lstStyle/>
          <a:p>
            <a:pPr eaLnBrk="1" hangingPunct="1">
              <a:lnSpc>
                <a:spcPct val="80000"/>
              </a:lnSpc>
            </a:pPr>
            <a:r>
              <a:rPr lang="zh-CN" altLang="en-US" sz="2600" dirty="0"/>
              <a:t>案例</a:t>
            </a:r>
            <a:r>
              <a:rPr lang="en-US" altLang="zh-CN" sz="2600" dirty="0"/>
              <a:t>1-1 </a:t>
            </a:r>
            <a:r>
              <a:rPr lang="zh-CN" altLang="en-US" sz="2600" dirty="0"/>
              <a:t>网络书城系统分析与设计</a:t>
            </a:r>
          </a:p>
          <a:p>
            <a:pPr lvl="1" eaLnBrk="1" hangingPunct="1">
              <a:lnSpc>
                <a:spcPct val="80000"/>
              </a:lnSpc>
            </a:pPr>
            <a:r>
              <a:rPr lang="zh-CN" altLang="en-US" sz="2200" dirty="0"/>
              <a:t>需求描述</a:t>
            </a:r>
          </a:p>
          <a:p>
            <a:pPr lvl="2" eaLnBrk="1" hangingPunct="1">
              <a:lnSpc>
                <a:spcPct val="80000"/>
              </a:lnSpc>
            </a:pPr>
            <a:r>
              <a:rPr lang="zh-CN" altLang="en-US" sz="2100" dirty="0"/>
              <a:t>网络书城的主要功能就是让用户能够足不出户就可以购买到自已想要的书籍，所以网络书城系统主要提供如下功能：</a:t>
            </a:r>
          </a:p>
          <a:p>
            <a:pPr lvl="2" eaLnBrk="1" hangingPunct="1">
              <a:lnSpc>
                <a:spcPct val="80000"/>
              </a:lnSpc>
            </a:pPr>
            <a:r>
              <a:rPr lang="zh-CN" altLang="en-US" sz="2100" dirty="0"/>
              <a:t>用户能够使用本网站完成图书的浏览、查询和购买。</a:t>
            </a:r>
          </a:p>
          <a:p>
            <a:pPr lvl="2" eaLnBrk="1" hangingPunct="1">
              <a:lnSpc>
                <a:spcPct val="80000"/>
              </a:lnSpc>
            </a:pPr>
            <a:r>
              <a:rPr lang="zh-CN" altLang="en-US" sz="2100" dirty="0"/>
              <a:t>普通用户只能浏览图书信息，浏览分为</a:t>
            </a:r>
            <a:r>
              <a:rPr lang="en-US" altLang="zh-CN" sz="2100" dirty="0"/>
              <a:t>3</a:t>
            </a:r>
            <a:r>
              <a:rPr lang="zh-CN" altLang="en-US" sz="2100" dirty="0"/>
              <a:t>种方式：按类别浏览、按条件浏览、查询图书。</a:t>
            </a:r>
          </a:p>
          <a:p>
            <a:pPr lvl="2" eaLnBrk="1" hangingPunct="1"/>
            <a:r>
              <a:rPr lang="zh-CN" altLang="en-US" sz="2100" dirty="0"/>
              <a:t>普通用户通过注册成为注册用户，注册后的用户可以登录，密码忘记后可以找回密码，登录后可以修改注册资料。</a:t>
            </a:r>
          </a:p>
          <a:p>
            <a:pPr lvl="2" eaLnBrk="1" hangingPunct="1">
              <a:lnSpc>
                <a:spcPct val="80000"/>
              </a:lnSpc>
            </a:pPr>
            <a:r>
              <a:rPr lang="zh-CN" altLang="en-US" sz="2100" dirty="0"/>
              <a:t>注册用户登录后可以进行在线图书购买，购买的图书存放在购物车中，可以对购物车中的商品数量进行修改、删除，调整好购物车中内容后，可以把该内容保存到订单中，在保存订单的时候要求用户填写送货地址和联系方式。订单提交后用户可以开始一次新的购物过程。</a:t>
            </a:r>
          </a:p>
          <a:p>
            <a:pPr lvl="2" eaLnBrk="1" hangingPunct="1">
              <a:lnSpc>
                <a:spcPct val="80000"/>
              </a:lnSpc>
            </a:pPr>
            <a:r>
              <a:rPr lang="zh-CN" altLang="en-US" sz="2100" dirty="0"/>
              <a:t>对于后台系统，要求可以进行商品目录的维护，商品的图片可以上传到服务器，特价商品维护，订单可以查询详细信息，订单确认和订单发送。</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144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651" y="765176"/>
            <a:ext cx="7561263" cy="580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246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8" y="981076"/>
            <a:ext cx="8248650" cy="457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349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6989" y="908051"/>
            <a:ext cx="7056437" cy="535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4514" name="Picture 4"/>
          <p:cNvPicPr>
            <a:picLocks noChangeAspect="1" noChangeArrowheads="1"/>
          </p:cNvPicPr>
          <p:nvPr/>
        </p:nvPicPr>
        <p:blipFill>
          <a:blip r:embed="rId2">
            <a:extLst>
              <a:ext uri="{28A0092B-C50C-407E-A947-70E740481C1C}">
                <a14:useLocalDpi xmlns:a14="http://schemas.microsoft.com/office/drawing/2010/main" val="0"/>
              </a:ext>
            </a:extLst>
          </a:blip>
          <a:srcRect b="20357"/>
          <a:stretch>
            <a:fillRect/>
          </a:stretch>
        </p:blipFill>
        <p:spPr bwMode="auto">
          <a:xfrm>
            <a:off x="1919289" y="1412875"/>
            <a:ext cx="3711575"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12876"/>
            <a:ext cx="3798888" cy="453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465" y="282012"/>
            <a:ext cx="2862842" cy="461665"/>
          </a:xfrm>
          <a:prstGeom prst="rect">
            <a:avLst/>
          </a:prstGeom>
          <a:noFill/>
        </p:spPr>
        <p:txBody>
          <a:bodyPr wrap="square" rtlCol="0">
            <a:spAutoFit/>
          </a:bodyPr>
          <a:lstStyle/>
          <a:p>
            <a:r>
              <a:rPr lang="en-US" altLang="zh-CN" sz="2400" b="1" dirty="0">
                <a:solidFill>
                  <a:schemeClr val="bg1"/>
                </a:solidFill>
              </a:rPr>
              <a:t>1.  MVC</a:t>
            </a:r>
            <a:r>
              <a:rPr lang="zh-CN" altLang="zh-CN" sz="2400" b="1" dirty="0">
                <a:solidFill>
                  <a:schemeClr val="bg1"/>
                </a:solidFill>
              </a:rPr>
              <a:t>思想与框架</a:t>
            </a:r>
            <a:endParaRPr lang="zh-CN" altLang="zh-CN" sz="2400" dirty="0">
              <a:solidFill>
                <a:schemeClr val="bg1"/>
              </a:solidFill>
            </a:endParaRPr>
          </a:p>
        </p:txBody>
      </p:sp>
      <p:sp>
        <p:nvSpPr>
          <p:cNvPr id="3" name="TextBox 2"/>
          <p:cNvSpPr txBox="1"/>
          <p:nvPr/>
        </p:nvSpPr>
        <p:spPr>
          <a:xfrm>
            <a:off x="1339702" y="1435395"/>
            <a:ext cx="9441712" cy="4542847"/>
          </a:xfrm>
          <a:prstGeom prst="rect">
            <a:avLst/>
          </a:prstGeom>
          <a:noFill/>
        </p:spPr>
        <p:txBody>
          <a:bodyPr wrap="square" rtlCol="0">
            <a:spAutoFit/>
          </a:bodyPr>
          <a:lstStyle/>
          <a:p>
            <a:pPr>
              <a:lnSpc>
                <a:spcPct val="150000"/>
              </a:lnSpc>
            </a:pPr>
            <a:r>
              <a:rPr lang="zh-CN" altLang="zh-CN" sz="2800" dirty="0"/>
              <a:t>作为一个框架，如果要应用广泛，一定要具备以下</a:t>
            </a:r>
            <a:r>
              <a:rPr lang="en-US" altLang="zh-CN" sz="2800" dirty="0"/>
              <a:t>6</a:t>
            </a:r>
            <a:r>
              <a:rPr lang="zh-CN" altLang="zh-CN" sz="2800" dirty="0"/>
              <a:t>个特点：</a:t>
            </a:r>
          </a:p>
          <a:p>
            <a:pPr>
              <a:lnSpc>
                <a:spcPct val="150000"/>
              </a:lnSpc>
            </a:pPr>
            <a:r>
              <a:rPr lang="en-US" altLang="zh-CN" sz="2800" dirty="0">
                <a:solidFill>
                  <a:schemeClr val="bg1"/>
                </a:solidFill>
                <a:sym typeface="Wingdings" panose="05000000000000000000"/>
              </a:rPr>
              <a:t></a:t>
            </a:r>
            <a:r>
              <a:rPr lang="zh-CN" altLang="en-US" sz="2800" dirty="0">
                <a:sym typeface="Wingdings" panose="05000000000000000000"/>
              </a:rPr>
              <a:t>（</a:t>
            </a:r>
            <a:r>
              <a:rPr lang="en-US" altLang="zh-CN" sz="2800" dirty="0">
                <a:sym typeface="Wingdings" panose="05000000000000000000"/>
              </a:rPr>
              <a:t>1</a:t>
            </a:r>
            <a:r>
              <a:rPr lang="zh-CN" altLang="en-US" sz="2800" dirty="0">
                <a:sym typeface="Wingdings" panose="05000000000000000000"/>
              </a:rPr>
              <a:t>）</a:t>
            </a:r>
            <a:r>
              <a:rPr lang="zh-CN" altLang="zh-CN" sz="2800" dirty="0"/>
              <a:t>上手快。</a:t>
            </a:r>
          </a:p>
          <a:p>
            <a:pPr>
              <a:lnSpc>
                <a:spcPct val="150000"/>
              </a:lnSpc>
            </a:pPr>
            <a:r>
              <a:rPr lang="en-US" altLang="zh-CN" sz="2800" dirty="0">
                <a:solidFill>
                  <a:schemeClr val="bg1"/>
                </a:solidFill>
                <a:sym typeface="Wingdings" panose="05000000000000000000"/>
              </a:rPr>
              <a:t></a:t>
            </a:r>
            <a:r>
              <a:rPr lang="zh-CN" altLang="en-US" sz="2800" dirty="0">
                <a:sym typeface="Wingdings" panose="05000000000000000000"/>
              </a:rPr>
              <a:t>（</a:t>
            </a:r>
            <a:r>
              <a:rPr lang="en-US" altLang="zh-CN" sz="2800" dirty="0">
                <a:sym typeface="Wingdings" panose="05000000000000000000"/>
              </a:rPr>
              <a:t>2</a:t>
            </a:r>
            <a:r>
              <a:rPr lang="zh-CN" altLang="en-US" sz="2800" dirty="0">
                <a:sym typeface="Wingdings" panose="05000000000000000000"/>
              </a:rPr>
              <a:t>）</a:t>
            </a:r>
            <a:r>
              <a:rPr lang="zh-CN" altLang="zh-CN" sz="2800" dirty="0"/>
              <a:t>好的技术支持。</a:t>
            </a:r>
          </a:p>
          <a:p>
            <a:pPr>
              <a:lnSpc>
                <a:spcPct val="150000"/>
              </a:lnSpc>
            </a:pPr>
            <a:r>
              <a:rPr lang="en-US" altLang="zh-CN" sz="2800" dirty="0">
                <a:solidFill>
                  <a:schemeClr val="bg1"/>
                </a:solidFill>
                <a:sym typeface="Wingdings" panose="05000000000000000000"/>
              </a:rPr>
              <a:t></a:t>
            </a:r>
            <a:r>
              <a:rPr lang="zh-CN" altLang="en-US" sz="2800" dirty="0">
                <a:sym typeface="Wingdings" panose="05000000000000000000"/>
              </a:rPr>
              <a:t>（</a:t>
            </a:r>
            <a:r>
              <a:rPr lang="en-US" altLang="zh-CN" sz="2800" dirty="0">
                <a:sym typeface="Wingdings" panose="05000000000000000000"/>
              </a:rPr>
              <a:t>3</a:t>
            </a:r>
            <a:r>
              <a:rPr lang="zh-CN" altLang="en-US" sz="2800" dirty="0">
                <a:sym typeface="Wingdings" panose="05000000000000000000"/>
              </a:rPr>
              <a:t>）</a:t>
            </a:r>
            <a:r>
              <a:rPr lang="zh-CN" altLang="zh-CN" sz="2800" dirty="0"/>
              <a:t>整合其他技术能力强。</a:t>
            </a:r>
          </a:p>
          <a:p>
            <a:pPr>
              <a:lnSpc>
                <a:spcPct val="150000"/>
              </a:lnSpc>
            </a:pPr>
            <a:r>
              <a:rPr lang="en-US" altLang="zh-CN" sz="2800" dirty="0">
                <a:solidFill>
                  <a:schemeClr val="bg1"/>
                </a:solidFill>
                <a:sym typeface="Wingdings" panose="05000000000000000000"/>
              </a:rPr>
              <a:t></a:t>
            </a:r>
            <a:r>
              <a:rPr lang="zh-CN" altLang="en-US" sz="2800" dirty="0">
                <a:sym typeface="Wingdings" panose="05000000000000000000"/>
              </a:rPr>
              <a:t>（</a:t>
            </a:r>
            <a:r>
              <a:rPr lang="en-US" altLang="zh-CN" sz="2800" dirty="0">
                <a:sym typeface="Wingdings" panose="05000000000000000000"/>
              </a:rPr>
              <a:t>4</a:t>
            </a:r>
            <a:r>
              <a:rPr lang="zh-CN" altLang="en-US" sz="2800" dirty="0">
                <a:sym typeface="Wingdings" panose="05000000000000000000"/>
              </a:rPr>
              <a:t>）</a:t>
            </a:r>
            <a:r>
              <a:rPr lang="zh-CN" altLang="zh-CN" sz="2800" dirty="0"/>
              <a:t>扩张能力强。</a:t>
            </a:r>
          </a:p>
          <a:p>
            <a:pPr>
              <a:lnSpc>
                <a:spcPct val="150000"/>
              </a:lnSpc>
            </a:pPr>
            <a:r>
              <a:rPr lang="en-US" altLang="zh-CN" sz="2800" dirty="0">
                <a:solidFill>
                  <a:schemeClr val="bg1"/>
                </a:solidFill>
                <a:sym typeface="Wingdings" panose="05000000000000000000"/>
              </a:rPr>
              <a:t></a:t>
            </a:r>
            <a:r>
              <a:rPr lang="zh-CN" altLang="en-US" sz="2800" dirty="0">
                <a:sym typeface="Wingdings" panose="05000000000000000000"/>
              </a:rPr>
              <a:t>（</a:t>
            </a:r>
            <a:r>
              <a:rPr lang="en-US" altLang="zh-CN" sz="2800" dirty="0">
                <a:sym typeface="Wingdings" panose="05000000000000000000"/>
              </a:rPr>
              <a:t>5</a:t>
            </a:r>
            <a:r>
              <a:rPr lang="zh-CN" altLang="en-US" sz="2800" dirty="0">
                <a:sym typeface="Wingdings" panose="05000000000000000000"/>
              </a:rPr>
              <a:t>）</a:t>
            </a:r>
            <a:r>
              <a:rPr lang="zh-CN" altLang="zh-CN" sz="2800" dirty="0"/>
              <a:t>设计结构合理。</a:t>
            </a:r>
          </a:p>
          <a:p>
            <a:pPr>
              <a:lnSpc>
                <a:spcPct val="150000"/>
              </a:lnSpc>
            </a:pPr>
            <a:r>
              <a:rPr lang="en-US" altLang="zh-CN" sz="2800" dirty="0">
                <a:solidFill>
                  <a:schemeClr val="bg1"/>
                </a:solidFill>
                <a:sym typeface="Wingdings" panose="05000000000000000000"/>
              </a:rPr>
              <a:t></a:t>
            </a:r>
            <a:r>
              <a:rPr lang="zh-CN" altLang="en-US" sz="2800" dirty="0">
                <a:sym typeface="Wingdings" panose="05000000000000000000"/>
              </a:rPr>
              <a:t>（</a:t>
            </a:r>
            <a:r>
              <a:rPr lang="en-US" altLang="zh-CN" sz="2800" dirty="0">
                <a:sym typeface="Wingdings" panose="05000000000000000000"/>
              </a:rPr>
              <a:t>6</a:t>
            </a:r>
            <a:r>
              <a:rPr lang="zh-CN" altLang="en-US" sz="2800" dirty="0">
                <a:sym typeface="Wingdings" panose="05000000000000000000"/>
              </a:rPr>
              <a:t>）</a:t>
            </a:r>
            <a:r>
              <a:rPr lang="zh-CN" altLang="zh-CN" sz="2800" dirty="0"/>
              <a:t>运行稳定。</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blipFill rotWithShape="1">
          <a:blip r:embed="rId4" cstate="prin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9526905" y="6060440"/>
            <a:ext cx="1884680" cy="192405"/>
            <a:chOff x="4843463" y="4520714"/>
            <a:chExt cx="2520286" cy="257175"/>
          </a:xfrm>
          <a:solidFill>
            <a:schemeClr val="bg1"/>
          </a:solidFill>
        </p:grpSpPr>
        <p:sp>
          <p:nvSpPr>
            <p:cNvPr id="5" name="椭圆 4"/>
            <p:cNvSpPr/>
            <p:nvPr/>
          </p:nvSpPr>
          <p:spPr>
            <a:xfrm>
              <a:off x="4843463" y="4520714"/>
              <a:ext cx="257175" cy="257175"/>
            </a:xfrm>
            <a:prstGeom prst="ellipse">
              <a:avLst/>
            </a:prstGeom>
            <a:solidFill>
              <a:srgbClr val="CA6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5296085" y="4520714"/>
              <a:ext cx="257175" cy="2571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p:cNvSpPr/>
            <p:nvPr/>
          </p:nvSpPr>
          <p:spPr>
            <a:xfrm>
              <a:off x="5748707" y="4520714"/>
              <a:ext cx="257175" cy="257175"/>
            </a:xfrm>
            <a:prstGeom prst="ellipse">
              <a:avLst/>
            </a:prstGeom>
            <a:solidFill>
              <a:srgbClr val="CA6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p:cNvSpPr/>
            <p:nvPr/>
          </p:nvSpPr>
          <p:spPr>
            <a:xfrm>
              <a:off x="6201329" y="4520714"/>
              <a:ext cx="257175" cy="2571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p:cNvSpPr/>
            <p:nvPr/>
          </p:nvSpPr>
          <p:spPr>
            <a:xfrm>
              <a:off x="6653951" y="4520714"/>
              <a:ext cx="257175" cy="257175"/>
            </a:xfrm>
            <a:prstGeom prst="ellipse">
              <a:avLst/>
            </a:prstGeom>
            <a:solidFill>
              <a:srgbClr val="CA6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p:cNvSpPr/>
            <p:nvPr/>
          </p:nvSpPr>
          <p:spPr>
            <a:xfrm>
              <a:off x="7106574" y="4520714"/>
              <a:ext cx="257175" cy="2571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6" name="文本框 5"/>
          <p:cNvSpPr txBox="1"/>
          <p:nvPr/>
        </p:nvSpPr>
        <p:spPr>
          <a:xfrm>
            <a:off x="5739130" y="2517051"/>
            <a:ext cx="5951220" cy="853440"/>
          </a:xfrm>
          <a:prstGeom prst="rect">
            <a:avLst/>
          </a:prstGeom>
          <a:noFill/>
        </p:spPr>
        <p:txBody>
          <a:bodyPr wrap="square" rtlCol="0">
            <a:spAutoFit/>
          </a:bodyPr>
          <a:lstStyle/>
          <a:p>
            <a:pPr algn="r"/>
            <a:r>
              <a:rPr lang="zh-CN" altLang="en-US" sz="5000" dirty="0">
                <a:solidFill>
                  <a:schemeClr val="bg1"/>
                </a:solidFill>
                <a:effectLst>
                  <a:outerShdw blurRad="38100" dist="38100" dir="2700000" algn="tl">
                    <a:srgbClr val="000000">
                      <a:alpha val="43137"/>
                    </a:srgbClr>
                  </a:outerShdw>
                </a:effectLst>
                <a:latin typeface="方正姚体" panose="02010601030101010101" charset="-122"/>
                <a:ea typeface="方正姚体" panose="02010601030101010101" charset="-122"/>
                <a:cs typeface="+mn-ea"/>
                <a:sym typeface="+mn-lt"/>
              </a:rPr>
              <a:t>感谢您的</a:t>
            </a:r>
            <a:r>
              <a:rPr lang="zh-CN" altLang="en-US" sz="5000" dirty="0">
                <a:solidFill>
                  <a:srgbClr val="CA687F"/>
                </a:solidFill>
                <a:effectLst>
                  <a:outerShdw blurRad="38100" dist="38100" dir="2700000" algn="tl">
                    <a:srgbClr val="000000">
                      <a:alpha val="43137"/>
                    </a:srgbClr>
                  </a:outerShdw>
                </a:effectLst>
                <a:latin typeface="方正姚体" panose="02010601030101010101" charset="-122"/>
                <a:ea typeface="方正姚体" panose="02010601030101010101" charset="-122"/>
                <a:cs typeface="+mn-ea"/>
                <a:sym typeface="+mn-lt"/>
              </a:rPr>
              <a:t>下载使用</a:t>
            </a: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465" y="282012"/>
            <a:ext cx="2862842" cy="461665"/>
          </a:xfrm>
          <a:prstGeom prst="rect">
            <a:avLst/>
          </a:prstGeom>
          <a:noFill/>
        </p:spPr>
        <p:txBody>
          <a:bodyPr wrap="square" rtlCol="0">
            <a:spAutoFit/>
          </a:bodyPr>
          <a:lstStyle/>
          <a:p>
            <a:r>
              <a:rPr lang="en-US" altLang="zh-CN" sz="2400" b="1" dirty="0">
                <a:solidFill>
                  <a:schemeClr val="bg1"/>
                </a:solidFill>
              </a:rPr>
              <a:t>2.  Struts</a:t>
            </a:r>
            <a:r>
              <a:rPr lang="zh-CN" altLang="zh-CN" sz="2400" b="1" dirty="0">
                <a:solidFill>
                  <a:schemeClr val="bg1"/>
                </a:solidFill>
              </a:rPr>
              <a:t>框架</a:t>
            </a:r>
            <a:endParaRPr lang="zh-CN" altLang="zh-CN" sz="2400" dirty="0">
              <a:solidFill>
                <a:schemeClr val="bg1"/>
              </a:solidFill>
            </a:endParaRPr>
          </a:p>
        </p:txBody>
      </p:sp>
      <p:sp>
        <p:nvSpPr>
          <p:cNvPr id="3" name="TextBox 2"/>
          <p:cNvSpPr txBox="1"/>
          <p:nvPr/>
        </p:nvSpPr>
        <p:spPr>
          <a:xfrm>
            <a:off x="785526" y="1860698"/>
            <a:ext cx="4658344" cy="4597003"/>
          </a:xfrm>
          <a:prstGeom prst="round2DiagRect">
            <a:avLst/>
          </a:prstGeom>
          <a:noFill/>
          <a:ln w="19050">
            <a:solidFill>
              <a:schemeClr val="bg1"/>
            </a:solidFill>
            <a:prstDash val="lgDash"/>
          </a:ln>
        </p:spPr>
        <p:txBody>
          <a:bodyPr wrap="square" rtlCol="0">
            <a:spAutoFit/>
          </a:bodyPr>
          <a:lstStyle/>
          <a:p>
            <a:pPr indent="446405"/>
            <a:r>
              <a:rPr lang="en-US" altLang="zh-CN" sz="2400" dirty="0"/>
              <a:t>Struts</a:t>
            </a:r>
            <a:r>
              <a:rPr lang="zh-CN" altLang="zh-CN" sz="2400" dirty="0"/>
              <a:t>是</a:t>
            </a:r>
            <a:r>
              <a:rPr lang="en-US" altLang="zh-CN" sz="2400" u="sng" dirty="0" err="1"/>
              <a:t>开源软件</a:t>
            </a:r>
            <a:r>
              <a:rPr lang="zh-CN" altLang="zh-CN" sz="2400" dirty="0"/>
              <a:t>，最早是作为</a:t>
            </a:r>
            <a:r>
              <a:rPr lang="en-US" altLang="zh-CN" sz="2400" dirty="0"/>
              <a:t>Apache Jakarta</a:t>
            </a:r>
            <a:r>
              <a:rPr lang="zh-CN" altLang="zh-CN" sz="2400" dirty="0"/>
              <a:t>项目的组成部分。</a:t>
            </a:r>
            <a:r>
              <a:rPr lang="en-US" altLang="zh-CN" sz="2400" dirty="0"/>
              <a:t>MVC</a:t>
            </a:r>
            <a:r>
              <a:rPr lang="zh-CN" altLang="zh-CN" sz="2400" dirty="0"/>
              <a:t>模式的提出改变程序的设计思路，但代码的规范性还是很差，使用</a:t>
            </a:r>
            <a:r>
              <a:rPr lang="en-US" altLang="zh-CN" sz="2400" dirty="0"/>
              <a:t>Struts</a:t>
            </a:r>
            <a:r>
              <a:rPr lang="zh-CN" altLang="zh-CN" sz="2400" dirty="0"/>
              <a:t>的目的是为了帮助程序员减少在运用</a:t>
            </a:r>
            <a:r>
              <a:rPr lang="en-US" altLang="zh-CN" sz="2400" dirty="0"/>
              <a:t>MVC</a:t>
            </a:r>
            <a:r>
              <a:rPr lang="zh-CN" altLang="zh-CN" sz="2400" dirty="0"/>
              <a:t>设计模型来开发</a:t>
            </a:r>
            <a:r>
              <a:rPr lang="en-US" altLang="zh-CN" sz="2400" dirty="0"/>
              <a:t>Web</a:t>
            </a:r>
            <a:r>
              <a:rPr lang="zh-CN" altLang="zh-CN" sz="2400" dirty="0"/>
              <a:t>应用的时间。如果想混合使用</a:t>
            </a:r>
            <a:r>
              <a:rPr lang="en-US" altLang="zh-CN" sz="2400" dirty="0"/>
              <a:t>Servlets</a:t>
            </a:r>
            <a:r>
              <a:rPr lang="zh-CN" altLang="zh-CN" sz="2400" dirty="0"/>
              <a:t>和</a:t>
            </a:r>
            <a:r>
              <a:rPr lang="en-US" altLang="zh-CN" sz="2400" dirty="0"/>
              <a:t>JSP</a:t>
            </a:r>
            <a:r>
              <a:rPr lang="zh-CN" altLang="zh-CN" sz="2400" dirty="0"/>
              <a:t>的</a:t>
            </a:r>
            <a:r>
              <a:rPr lang="en-US" altLang="zh-CN" sz="2400" u="sng" dirty="0" err="1"/>
              <a:t>优点</a:t>
            </a:r>
            <a:r>
              <a:rPr lang="zh-CN" altLang="zh-CN" sz="2400" dirty="0"/>
              <a:t>来建立可扩展的应用，</a:t>
            </a:r>
            <a:r>
              <a:rPr lang="en-US" altLang="zh-CN" sz="2400" dirty="0"/>
              <a:t>Struts</a:t>
            </a:r>
            <a:r>
              <a:rPr lang="zh-CN" altLang="zh-CN" sz="2400" dirty="0"/>
              <a:t>是一个不错的选择。</a:t>
            </a:r>
          </a:p>
        </p:txBody>
      </p:sp>
      <p:sp>
        <p:nvSpPr>
          <p:cNvPr id="4" name="TextBox 3"/>
          <p:cNvSpPr txBox="1"/>
          <p:nvPr/>
        </p:nvSpPr>
        <p:spPr>
          <a:xfrm>
            <a:off x="6276754" y="2004333"/>
            <a:ext cx="4658344" cy="3636347"/>
          </a:xfrm>
          <a:prstGeom prst="snip2DiagRect">
            <a:avLst/>
          </a:prstGeom>
          <a:noFill/>
          <a:ln w="19050">
            <a:solidFill>
              <a:schemeClr val="bg1"/>
            </a:solidFill>
            <a:prstDash val="lgDash"/>
          </a:ln>
        </p:spPr>
        <p:txBody>
          <a:bodyPr wrap="square" rtlCol="0">
            <a:spAutoFit/>
          </a:bodyPr>
          <a:lstStyle/>
          <a:p>
            <a:pPr indent="446405"/>
            <a:r>
              <a:rPr lang="en-US" altLang="zh-CN" sz="2400" dirty="0"/>
              <a:t>Struts</a:t>
            </a:r>
            <a:r>
              <a:rPr lang="zh-CN" altLang="zh-CN" sz="2400" dirty="0"/>
              <a:t>本身就</a:t>
            </a:r>
            <a:r>
              <a:rPr lang="zh-CN" altLang="zh-CN" sz="2400" b="1" dirty="0"/>
              <a:t>实现了</a:t>
            </a:r>
            <a:r>
              <a:rPr lang="en-US" altLang="zh-CN" sz="2400" dirty="0"/>
              <a:t>MVC</a:t>
            </a:r>
            <a:r>
              <a:rPr lang="zh-CN" altLang="zh-CN" sz="2400" dirty="0"/>
              <a:t>模式，具有组件的模块化、灵活性和重用性的优点，同时也简化了基于</a:t>
            </a:r>
            <a:r>
              <a:rPr lang="en-US" altLang="zh-CN" sz="2400" dirty="0"/>
              <a:t>MVC</a:t>
            </a:r>
            <a:r>
              <a:rPr lang="zh-CN" altLang="zh-CN" sz="2400" dirty="0"/>
              <a:t>的</a:t>
            </a:r>
            <a:r>
              <a:rPr lang="en-US" altLang="zh-CN" sz="2400" dirty="0"/>
              <a:t>Web</a:t>
            </a:r>
            <a:r>
              <a:rPr lang="zh-CN" altLang="zh-CN" sz="2400" dirty="0"/>
              <a:t>应用程序的开发，从应用的角度来说，</a:t>
            </a:r>
            <a:r>
              <a:rPr lang="en-US" altLang="zh-CN" sz="2400" dirty="0"/>
              <a:t>Struts</a:t>
            </a:r>
            <a:r>
              <a:rPr lang="zh-CN" altLang="zh-CN" sz="2400" dirty="0"/>
              <a:t>有三大块：</a:t>
            </a:r>
            <a:r>
              <a:rPr lang="en-US" altLang="zh-CN" sz="2400" dirty="0"/>
              <a:t>Struts</a:t>
            </a:r>
            <a:r>
              <a:rPr lang="zh-CN" altLang="zh-CN" sz="2400" dirty="0"/>
              <a:t>核心类、</a:t>
            </a:r>
            <a:r>
              <a:rPr lang="en-US" altLang="zh-CN" sz="2400" dirty="0"/>
              <a:t>Struts</a:t>
            </a:r>
            <a:r>
              <a:rPr lang="zh-CN" altLang="zh-CN" sz="2400" dirty="0"/>
              <a:t>配置文件及</a:t>
            </a:r>
            <a:r>
              <a:rPr lang="en-US" altLang="zh-CN" sz="2400" dirty="0"/>
              <a:t>Struts</a:t>
            </a:r>
            <a:r>
              <a:rPr lang="zh-CN" altLang="zh-CN" sz="2400" dirty="0"/>
              <a:t>标签库。</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465" y="282012"/>
            <a:ext cx="2862842" cy="461665"/>
          </a:xfrm>
          <a:prstGeom prst="rect">
            <a:avLst/>
          </a:prstGeom>
          <a:noFill/>
        </p:spPr>
        <p:txBody>
          <a:bodyPr wrap="square" rtlCol="0">
            <a:spAutoFit/>
          </a:bodyPr>
          <a:lstStyle/>
          <a:p>
            <a:r>
              <a:rPr lang="en-US" altLang="zh-CN" sz="2400" b="1" dirty="0">
                <a:solidFill>
                  <a:schemeClr val="bg1"/>
                </a:solidFill>
              </a:rPr>
              <a:t>2.  </a:t>
            </a:r>
            <a:r>
              <a:rPr lang="en-US" altLang="zh-CN" sz="2400" b="1" dirty="0" err="1">
                <a:solidFill>
                  <a:schemeClr val="bg1"/>
                </a:solidFill>
              </a:rPr>
              <a:t>SpringMVC</a:t>
            </a:r>
            <a:r>
              <a:rPr lang="zh-CN" altLang="zh-CN" sz="2400" b="1" dirty="0">
                <a:solidFill>
                  <a:schemeClr val="bg1"/>
                </a:solidFill>
              </a:rPr>
              <a:t>框架</a:t>
            </a:r>
            <a:endParaRPr lang="zh-CN" altLang="zh-CN" sz="2400" dirty="0">
              <a:solidFill>
                <a:schemeClr val="bg1"/>
              </a:solidFill>
            </a:endParaRPr>
          </a:p>
        </p:txBody>
      </p:sp>
      <p:sp>
        <p:nvSpPr>
          <p:cNvPr id="3" name="TextBox 2"/>
          <p:cNvSpPr txBox="1"/>
          <p:nvPr/>
        </p:nvSpPr>
        <p:spPr>
          <a:xfrm>
            <a:off x="785526" y="1860698"/>
            <a:ext cx="4658344" cy="4961870"/>
          </a:xfrm>
          <a:prstGeom prst="round2DiagRect">
            <a:avLst/>
          </a:prstGeom>
          <a:noFill/>
          <a:ln w="19050">
            <a:solidFill>
              <a:schemeClr val="bg1"/>
            </a:solidFill>
            <a:prstDash val="lgDash"/>
          </a:ln>
        </p:spPr>
        <p:txBody>
          <a:bodyPr wrap="square" rtlCol="0">
            <a:spAutoFit/>
          </a:bodyPr>
          <a:lstStyle/>
          <a:p>
            <a:pPr indent="446405" algn="just"/>
            <a:r>
              <a:rPr lang="en-US" altLang="zh-CN" sz="2400" dirty="0"/>
              <a:t>Spring MVC</a:t>
            </a:r>
            <a:r>
              <a:rPr lang="zh-CN" altLang="en-US" sz="2400" dirty="0"/>
              <a:t>属于</a:t>
            </a:r>
            <a:r>
              <a:rPr lang="en-US" altLang="zh-CN" sz="2400" dirty="0"/>
              <a:t>Spring </a:t>
            </a:r>
            <a:r>
              <a:rPr lang="en-US" altLang="zh-CN" sz="2400" dirty="0" err="1"/>
              <a:t>FrameWork</a:t>
            </a:r>
            <a:r>
              <a:rPr lang="zh-CN" altLang="en-US" sz="2400" dirty="0"/>
              <a:t>的后续产品，已经融合在</a:t>
            </a:r>
            <a:r>
              <a:rPr lang="en-US" altLang="zh-CN" sz="2400" dirty="0"/>
              <a:t>Spring Web Flow</a:t>
            </a:r>
            <a:r>
              <a:rPr lang="zh-CN" altLang="en-US" sz="2400" dirty="0"/>
              <a:t>里面。</a:t>
            </a:r>
            <a:r>
              <a:rPr lang="en-US" altLang="zh-CN" sz="2400" dirty="0"/>
              <a:t>Spring </a:t>
            </a:r>
            <a:r>
              <a:rPr lang="zh-CN" altLang="en-US" sz="2400" dirty="0"/>
              <a:t>框架提供了构建 </a:t>
            </a:r>
            <a:r>
              <a:rPr lang="en-US" altLang="zh-CN" sz="2400" dirty="0"/>
              <a:t>Web </a:t>
            </a:r>
            <a:r>
              <a:rPr lang="zh-CN" altLang="en-US" sz="2400" dirty="0"/>
              <a:t>应用程序的全功能 </a:t>
            </a:r>
            <a:r>
              <a:rPr lang="en-US" altLang="zh-CN" sz="2400" dirty="0"/>
              <a:t>MVC </a:t>
            </a:r>
            <a:r>
              <a:rPr lang="zh-CN" altLang="en-US" sz="2400" dirty="0"/>
              <a:t>模块。使用 </a:t>
            </a:r>
            <a:r>
              <a:rPr lang="en-US" altLang="zh-CN" sz="2400" dirty="0"/>
              <a:t>Spring </a:t>
            </a:r>
            <a:r>
              <a:rPr lang="zh-CN" altLang="en-US" sz="2400" dirty="0"/>
              <a:t>可插入的 </a:t>
            </a:r>
            <a:r>
              <a:rPr lang="en-US" altLang="zh-CN" sz="2400" dirty="0"/>
              <a:t>MVC </a:t>
            </a:r>
            <a:r>
              <a:rPr lang="zh-CN" altLang="en-US" sz="2400" dirty="0"/>
              <a:t>架构，从而在使用</a:t>
            </a:r>
            <a:r>
              <a:rPr lang="en-US" altLang="zh-CN" sz="2400" dirty="0"/>
              <a:t>Spring</a:t>
            </a:r>
            <a:r>
              <a:rPr lang="zh-CN" altLang="en-US" sz="2400" dirty="0"/>
              <a:t>进行</a:t>
            </a:r>
            <a:r>
              <a:rPr lang="en-US" altLang="zh-CN" sz="2400" dirty="0"/>
              <a:t>WEB</a:t>
            </a:r>
            <a:r>
              <a:rPr lang="zh-CN" altLang="en-US" sz="2400" dirty="0"/>
              <a:t>开发时，可以选择使用</a:t>
            </a:r>
            <a:r>
              <a:rPr lang="en-US" altLang="zh-CN" sz="2400" dirty="0"/>
              <a:t>Spring</a:t>
            </a:r>
            <a:r>
              <a:rPr lang="zh-CN" altLang="en-US" sz="2400" dirty="0"/>
              <a:t>的</a:t>
            </a:r>
            <a:r>
              <a:rPr lang="en-US" altLang="zh-CN" sz="2400" dirty="0"/>
              <a:t>Spring MVC</a:t>
            </a:r>
            <a:r>
              <a:rPr lang="zh-CN" altLang="en-US" sz="2400" dirty="0"/>
              <a:t>框架或集成其他</a:t>
            </a:r>
            <a:r>
              <a:rPr lang="en-US" altLang="zh-CN" sz="2400" dirty="0"/>
              <a:t>MVC</a:t>
            </a:r>
            <a:r>
              <a:rPr lang="zh-CN" altLang="en-US" sz="2400" dirty="0"/>
              <a:t>开发框架，如</a:t>
            </a:r>
            <a:r>
              <a:rPr lang="en-US" altLang="zh-CN" sz="2400" dirty="0"/>
              <a:t>Struts1(</a:t>
            </a:r>
            <a:r>
              <a:rPr lang="zh-CN" altLang="en-US" sz="2400" dirty="0"/>
              <a:t>现在一般不用</a:t>
            </a:r>
            <a:r>
              <a:rPr lang="en-US" altLang="zh-CN" sz="2400" dirty="0"/>
              <a:t>)</a:t>
            </a:r>
            <a:r>
              <a:rPr lang="zh-CN" altLang="en-US" sz="2400" dirty="0"/>
              <a:t>，</a:t>
            </a:r>
            <a:r>
              <a:rPr lang="en-US" altLang="zh-CN" sz="2400" dirty="0"/>
              <a:t>Struts 2(</a:t>
            </a:r>
            <a:r>
              <a:rPr lang="zh-CN" altLang="en-US" sz="2400" dirty="0"/>
              <a:t>一般老项目使用</a:t>
            </a:r>
            <a:r>
              <a:rPr lang="en-US" altLang="zh-CN" sz="2400" dirty="0"/>
              <a:t>)</a:t>
            </a:r>
            <a:r>
              <a:rPr lang="zh-CN" altLang="en-US" sz="2400" dirty="0"/>
              <a:t>等等。</a:t>
            </a:r>
            <a:endParaRPr lang="zh-CN" altLang="zh-CN" sz="2400" dirty="0"/>
          </a:p>
        </p:txBody>
      </p:sp>
      <p:sp>
        <p:nvSpPr>
          <p:cNvPr id="4" name="TextBox 3"/>
          <p:cNvSpPr txBox="1"/>
          <p:nvPr/>
        </p:nvSpPr>
        <p:spPr>
          <a:xfrm>
            <a:off x="6265803" y="1860698"/>
            <a:ext cx="4658344" cy="5268158"/>
          </a:xfrm>
          <a:prstGeom prst="snip2DiagRect">
            <a:avLst/>
          </a:prstGeom>
          <a:noFill/>
          <a:ln w="19050">
            <a:solidFill>
              <a:schemeClr val="bg1"/>
            </a:solidFill>
            <a:prstDash val="lgDash"/>
          </a:ln>
        </p:spPr>
        <p:txBody>
          <a:bodyPr wrap="square" rtlCol="0">
            <a:spAutoFit/>
          </a:bodyPr>
          <a:lstStyle/>
          <a:p>
            <a:pPr indent="360000"/>
            <a:r>
              <a:rPr lang="zh-CN" altLang="en-US" sz="2400" dirty="0"/>
              <a:t>通过策略接口，</a:t>
            </a:r>
            <a:r>
              <a:rPr lang="en-US" altLang="zh-CN" sz="2400" dirty="0"/>
              <a:t>Spring </a:t>
            </a:r>
            <a:r>
              <a:rPr lang="zh-CN" altLang="en-US" sz="2400" dirty="0"/>
              <a:t>框架是高度可配置的，而且包含多种视图技术，例如 </a:t>
            </a:r>
            <a:r>
              <a:rPr lang="en-US" altLang="zh-CN" sz="2400" dirty="0" err="1"/>
              <a:t>JavaServer</a:t>
            </a:r>
            <a:r>
              <a:rPr lang="en-US" altLang="zh-CN" sz="2400" dirty="0"/>
              <a:t> Pages</a:t>
            </a:r>
            <a:r>
              <a:rPr lang="zh-CN" altLang="en-US" sz="2400" dirty="0"/>
              <a:t>（</a:t>
            </a:r>
            <a:r>
              <a:rPr lang="en-US" altLang="zh-CN" sz="2400" dirty="0"/>
              <a:t>JSP</a:t>
            </a:r>
            <a:r>
              <a:rPr lang="zh-CN" altLang="en-US" sz="2400" dirty="0"/>
              <a:t>）技术、</a:t>
            </a:r>
            <a:r>
              <a:rPr lang="en-US" altLang="zh-CN" sz="2400" dirty="0"/>
              <a:t>Velocity</a:t>
            </a:r>
            <a:r>
              <a:rPr lang="zh-CN" altLang="en-US" sz="2400" dirty="0"/>
              <a:t>、</a:t>
            </a:r>
            <a:r>
              <a:rPr lang="en-US" altLang="zh-CN" sz="2400" dirty="0"/>
              <a:t>Tiles</a:t>
            </a:r>
            <a:r>
              <a:rPr lang="zh-CN" altLang="en-US" sz="2400" dirty="0"/>
              <a:t>、</a:t>
            </a:r>
            <a:r>
              <a:rPr lang="en-US" altLang="zh-CN" sz="2400" dirty="0" err="1"/>
              <a:t>iText</a:t>
            </a:r>
            <a:r>
              <a:rPr lang="zh-CN" altLang="en-US" sz="2400" dirty="0"/>
              <a:t>和</a:t>
            </a:r>
            <a:r>
              <a:rPr lang="en-US" altLang="zh-CN" sz="2400" dirty="0"/>
              <a:t>POI</a:t>
            </a:r>
            <a:r>
              <a:rPr lang="zh-CN" altLang="en-US" sz="2400" dirty="0"/>
              <a:t>。</a:t>
            </a:r>
            <a:r>
              <a:rPr lang="en-US" altLang="zh-CN" sz="2400" dirty="0"/>
              <a:t>Spring MVC </a:t>
            </a:r>
            <a:r>
              <a:rPr lang="zh-CN" altLang="en-US" sz="2400" dirty="0"/>
              <a:t>框架并不知道使用的视图，所以不会强迫开发者只使用 </a:t>
            </a:r>
            <a:r>
              <a:rPr lang="en-US" altLang="zh-CN" sz="2400" dirty="0"/>
              <a:t>JSP </a:t>
            </a:r>
            <a:r>
              <a:rPr lang="zh-CN" altLang="en-US" sz="2400" dirty="0"/>
              <a:t>技术。</a:t>
            </a:r>
            <a:r>
              <a:rPr lang="en-US" altLang="zh-CN" sz="2400" dirty="0"/>
              <a:t>Spring MVC </a:t>
            </a:r>
            <a:r>
              <a:rPr lang="zh-CN" altLang="en-US" sz="2400" dirty="0"/>
              <a:t>分离了控制器、模型对象、过滤器以及处理程序对象的角色，这种分离让它们更容易进行定制。</a:t>
            </a:r>
            <a:endParaRPr lang="zh-CN" altLang="zh-CN" sz="2400" dirty="0"/>
          </a:p>
        </p:txBody>
      </p:sp>
    </p:spTree>
    <p:extLst>
      <p:ext uri="{BB962C8B-B14F-4D97-AF65-F5344CB8AC3E}">
        <p14:creationId xmlns:p14="http://schemas.microsoft.com/office/powerpoint/2010/main" val="2470795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465" y="282012"/>
            <a:ext cx="2862842" cy="461665"/>
          </a:xfrm>
          <a:prstGeom prst="rect">
            <a:avLst/>
          </a:prstGeom>
          <a:noFill/>
        </p:spPr>
        <p:txBody>
          <a:bodyPr wrap="square" rtlCol="0">
            <a:spAutoFit/>
          </a:bodyPr>
          <a:lstStyle/>
          <a:p>
            <a:r>
              <a:rPr lang="en-US" altLang="zh-CN" sz="2400" b="1" dirty="0">
                <a:solidFill>
                  <a:schemeClr val="bg1"/>
                </a:solidFill>
              </a:rPr>
              <a:t>3.  Hibernate</a:t>
            </a:r>
            <a:r>
              <a:rPr lang="zh-CN" altLang="zh-CN" sz="2400" b="1" dirty="0">
                <a:solidFill>
                  <a:schemeClr val="bg1"/>
                </a:solidFill>
              </a:rPr>
              <a:t>框架</a:t>
            </a:r>
            <a:endParaRPr lang="zh-CN" altLang="zh-CN" sz="2400" dirty="0">
              <a:solidFill>
                <a:schemeClr val="bg1"/>
              </a:solidFill>
            </a:endParaRPr>
          </a:p>
        </p:txBody>
      </p:sp>
      <p:sp>
        <p:nvSpPr>
          <p:cNvPr id="3" name="TextBox 2"/>
          <p:cNvSpPr txBox="1"/>
          <p:nvPr/>
        </p:nvSpPr>
        <p:spPr>
          <a:xfrm>
            <a:off x="1031358" y="1190847"/>
            <a:ext cx="10005237" cy="1200329"/>
          </a:xfrm>
          <a:prstGeom prst="rect">
            <a:avLst/>
          </a:prstGeom>
          <a:noFill/>
        </p:spPr>
        <p:txBody>
          <a:bodyPr wrap="square" rtlCol="0">
            <a:spAutoFit/>
          </a:bodyPr>
          <a:lstStyle/>
          <a:p>
            <a:pPr indent="446405"/>
            <a:r>
              <a:rPr lang="en-US" altLang="zh-CN" sz="2400" dirty="0"/>
              <a:t>Hibernate</a:t>
            </a:r>
            <a:r>
              <a:rPr lang="zh-CN" altLang="zh-CN" sz="2400" dirty="0"/>
              <a:t>也是一个开放源代码的框架，它对</a:t>
            </a:r>
            <a:r>
              <a:rPr lang="en-US" altLang="zh-CN" sz="2400" dirty="0"/>
              <a:t>JDBC</a:t>
            </a:r>
            <a:r>
              <a:rPr lang="zh-CN" altLang="zh-CN" sz="2400" dirty="0"/>
              <a:t>进行了非常轻量级的对象封装，把对象模型表示的对象映射到基于</a:t>
            </a:r>
            <a:r>
              <a:rPr lang="en-US" altLang="zh-CN" sz="2400" dirty="0"/>
              <a:t>SQL</a:t>
            </a:r>
            <a:r>
              <a:rPr lang="zh-CN" altLang="zh-CN" sz="2400" dirty="0"/>
              <a:t>的关系数据模型中去，使得</a:t>
            </a:r>
            <a:r>
              <a:rPr lang="en-US" altLang="zh-CN" sz="2400" dirty="0"/>
              <a:t>Java</a:t>
            </a:r>
            <a:r>
              <a:rPr lang="zh-CN" altLang="zh-CN" sz="2400" dirty="0"/>
              <a:t>程序员可以随心所欲的使用</a:t>
            </a:r>
            <a:r>
              <a:rPr lang="zh-CN" altLang="zh-CN" sz="2400" b="1" dirty="0"/>
              <a:t>对象编程思维</a:t>
            </a:r>
            <a:r>
              <a:rPr lang="zh-CN" altLang="zh-CN" sz="2400" dirty="0"/>
              <a:t>来操纵</a:t>
            </a:r>
            <a:r>
              <a:rPr lang="en-US" altLang="zh-CN" sz="2400" u="sng" dirty="0" err="1"/>
              <a:t>数据库</a:t>
            </a:r>
            <a:r>
              <a:rPr lang="zh-CN" altLang="zh-CN" sz="2400" dirty="0"/>
              <a:t>。</a:t>
            </a:r>
          </a:p>
        </p:txBody>
      </p:sp>
      <p:sp>
        <p:nvSpPr>
          <p:cNvPr id="4" name="TextBox 3"/>
          <p:cNvSpPr txBox="1"/>
          <p:nvPr/>
        </p:nvSpPr>
        <p:spPr>
          <a:xfrm>
            <a:off x="1399216" y="2540682"/>
            <a:ext cx="9162411" cy="3960495"/>
          </a:xfrm>
          <a:prstGeom prst="plaque">
            <a:avLst/>
          </a:prstGeom>
          <a:noFill/>
          <a:ln w="19050">
            <a:solidFill>
              <a:schemeClr val="bg1"/>
            </a:solidFill>
            <a:prstDash val="lgDash"/>
          </a:ln>
        </p:spPr>
        <p:txBody>
          <a:bodyPr wrap="square" rtlCol="0">
            <a:spAutoFit/>
          </a:bodyPr>
          <a:lstStyle/>
          <a:p>
            <a:r>
              <a:rPr lang="zh-CN" altLang="zh-CN" sz="2400" dirty="0"/>
              <a:t>目前的</a:t>
            </a:r>
            <a:r>
              <a:rPr lang="en-US" altLang="zh-CN" sz="2400" dirty="0"/>
              <a:t>Java EE</a:t>
            </a:r>
            <a:r>
              <a:rPr lang="zh-CN" altLang="zh-CN" sz="2400" dirty="0"/>
              <a:t>信息化系统通常采用面向对象分析和面向对象设计的过程，系统从需求分析到系统设计都是按面向对象方式进行的。</a:t>
            </a:r>
            <a:r>
              <a:rPr lang="en-US" altLang="zh-CN" sz="2400" dirty="0"/>
              <a:t>Hibernate</a:t>
            </a:r>
            <a:r>
              <a:rPr lang="zh-CN" altLang="zh-CN" sz="2400" dirty="0"/>
              <a:t>可以应用在任何使用</a:t>
            </a:r>
            <a:r>
              <a:rPr lang="en-US" altLang="zh-CN" sz="2400" dirty="0"/>
              <a:t>JDBC</a:t>
            </a:r>
            <a:r>
              <a:rPr lang="zh-CN" altLang="zh-CN" sz="2400" dirty="0"/>
              <a:t>的场合，既可以在</a:t>
            </a:r>
            <a:r>
              <a:rPr lang="en-US" altLang="zh-CN" sz="2400" dirty="0"/>
              <a:t>Java</a:t>
            </a:r>
            <a:r>
              <a:rPr lang="zh-CN" altLang="zh-CN" sz="2400" dirty="0"/>
              <a:t>的客户端程序使用，也可以在</a:t>
            </a:r>
            <a:r>
              <a:rPr lang="en-US" altLang="zh-CN" sz="2400" dirty="0"/>
              <a:t>Servlet/JSP</a:t>
            </a:r>
            <a:r>
              <a:rPr lang="zh-CN" altLang="zh-CN" sz="2400" dirty="0"/>
              <a:t>的</a:t>
            </a:r>
            <a:r>
              <a:rPr lang="en-US" altLang="zh-CN" sz="2400" dirty="0"/>
              <a:t>Web</a:t>
            </a:r>
            <a:r>
              <a:rPr lang="zh-CN" altLang="zh-CN" sz="2400" dirty="0"/>
              <a:t>应用中使用，最具革命意义的是，</a:t>
            </a:r>
            <a:r>
              <a:rPr lang="en-US" altLang="zh-CN" sz="2400" dirty="0"/>
              <a:t>Hibernate</a:t>
            </a:r>
            <a:r>
              <a:rPr lang="zh-CN" altLang="zh-CN" sz="2400" dirty="0"/>
              <a:t>可以在应用</a:t>
            </a:r>
            <a:r>
              <a:rPr lang="en-US" altLang="zh-CN" sz="2400" dirty="0"/>
              <a:t>EJB</a:t>
            </a:r>
            <a:r>
              <a:rPr lang="zh-CN" altLang="zh-CN" sz="2400" dirty="0"/>
              <a:t>的</a:t>
            </a:r>
            <a:r>
              <a:rPr lang="en-US" altLang="zh-CN" sz="2400" dirty="0"/>
              <a:t>Java EE</a:t>
            </a:r>
            <a:r>
              <a:rPr lang="zh-CN" altLang="zh-CN" sz="2400" dirty="0"/>
              <a:t>架构中取代</a:t>
            </a:r>
            <a:r>
              <a:rPr lang="en-US" altLang="zh-CN" sz="2400" dirty="0"/>
              <a:t>CMP</a:t>
            </a:r>
            <a:r>
              <a:rPr lang="zh-CN" altLang="zh-CN" sz="2400" dirty="0"/>
              <a:t>，完成</a:t>
            </a:r>
            <a:r>
              <a:rPr lang="zh-CN" altLang="zh-CN" sz="2400" b="1" dirty="0"/>
              <a:t>数据持久化</a:t>
            </a:r>
            <a:r>
              <a:rPr lang="zh-CN" altLang="zh-CN" sz="2400" dirty="0"/>
              <a:t>的重任，这样就不用再为怎样用面向对象的方法进行数据的持久化而大伤脑筋了。</a:t>
            </a:r>
            <a:endParaRPr lang="zh-CN" altLang="en-US" sz="2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465" y="282012"/>
            <a:ext cx="2862842" cy="461665"/>
          </a:xfrm>
          <a:prstGeom prst="rect">
            <a:avLst/>
          </a:prstGeom>
          <a:noFill/>
        </p:spPr>
        <p:txBody>
          <a:bodyPr wrap="square" rtlCol="0">
            <a:spAutoFit/>
          </a:bodyPr>
          <a:lstStyle/>
          <a:p>
            <a:r>
              <a:rPr lang="en-US" altLang="zh-CN" sz="2400" b="1" dirty="0">
                <a:solidFill>
                  <a:schemeClr val="bg1"/>
                </a:solidFill>
              </a:rPr>
              <a:t>3.  </a:t>
            </a:r>
            <a:r>
              <a:rPr lang="en-US" altLang="zh-CN" sz="2400" b="1" dirty="0" err="1">
                <a:solidFill>
                  <a:schemeClr val="bg1"/>
                </a:solidFill>
              </a:rPr>
              <a:t>MyBatis</a:t>
            </a:r>
            <a:r>
              <a:rPr lang="zh-CN" altLang="zh-CN" sz="2400" b="1" dirty="0">
                <a:solidFill>
                  <a:schemeClr val="bg1"/>
                </a:solidFill>
              </a:rPr>
              <a:t>框架</a:t>
            </a:r>
            <a:endParaRPr lang="zh-CN" altLang="zh-CN" sz="2400" dirty="0">
              <a:solidFill>
                <a:schemeClr val="bg1"/>
              </a:solidFill>
            </a:endParaRPr>
          </a:p>
        </p:txBody>
      </p:sp>
      <p:sp>
        <p:nvSpPr>
          <p:cNvPr id="3" name="TextBox 2"/>
          <p:cNvSpPr txBox="1"/>
          <p:nvPr/>
        </p:nvSpPr>
        <p:spPr>
          <a:xfrm>
            <a:off x="474856" y="1168138"/>
            <a:ext cx="11120637" cy="1569660"/>
          </a:xfrm>
          <a:prstGeom prst="rect">
            <a:avLst/>
          </a:prstGeom>
          <a:noFill/>
        </p:spPr>
        <p:txBody>
          <a:bodyPr wrap="square" rtlCol="0">
            <a:spAutoFit/>
          </a:bodyPr>
          <a:lstStyle/>
          <a:p>
            <a:pPr indent="446405"/>
            <a:r>
              <a:rPr lang="en-US" altLang="zh-CN" sz="2400" dirty="0" err="1"/>
              <a:t>MyBatis</a:t>
            </a:r>
            <a:r>
              <a:rPr lang="en-US" altLang="zh-CN" sz="2400" dirty="0"/>
              <a:t> </a:t>
            </a:r>
            <a:r>
              <a:rPr lang="zh-CN" altLang="en-US" sz="2400" dirty="0"/>
              <a:t>本是</a:t>
            </a:r>
            <a:r>
              <a:rPr lang="en-US" altLang="zh-CN" sz="2400" dirty="0"/>
              <a:t>apache</a:t>
            </a:r>
            <a:r>
              <a:rPr lang="zh-CN" altLang="en-US" sz="2400" dirty="0"/>
              <a:t>的一个开源项目</a:t>
            </a:r>
            <a:r>
              <a:rPr lang="en-US" altLang="zh-CN" sz="2400" dirty="0" err="1"/>
              <a:t>iBatis</a:t>
            </a:r>
            <a:r>
              <a:rPr lang="en-US" altLang="zh-CN" sz="2400" dirty="0"/>
              <a:t>, 2010</a:t>
            </a:r>
            <a:r>
              <a:rPr lang="zh-CN" altLang="en-US" sz="2400" dirty="0"/>
              <a:t>年这个项目由</a:t>
            </a:r>
            <a:r>
              <a:rPr lang="en-US" altLang="zh-CN" sz="2400" dirty="0"/>
              <a:t>apache software foundation </a:t>
            </a:r>
            <a:r>
              <a:rPr lang="zh-CN" altLang="en-US" sz="2400" dirty="0"/>
              <a:t>迁移到了</a:t>
            </a:r>
            <a:r>
              <a:rPr lang="en-US" altLang="zh-CN" sz="2400" dirty="0"/>
              <a:t>google code</a:t>
            </a:r>
            <a:r>
              <a:rPr lang="zh-CN" altLang="en-US" sz="2400" dirty="0"/>
              <a:t>，并且改名为</a:t>
            </a:r>
            <a:r>
              <a:rPr lang="en-US" altLang="zh-CN" sz="2400" dirty="0" err="1"/>
              <a:t>MyBatis</a:t>
            </a:r>
            <a:r>
              <a:rPr lang="en-US" altLang="zh-CN" sz="2400" dirty="0"/>
              <a:t> </a:t>
            </a:r>
            <a:r>
              <a:rPr lang="zh-CN" altLang="en-US" sz="2400" dirty="0"/>
              <a:t>。</a:t>
            </a:r>
            <a:r>
              <a:rPr lang="en-US" altLang="zh-CN" sz="2400" dirty="0" err="1"/>
              <a:t>iBATIS</a:t>
            </a:r>
            <a:r>
              <a:rPr lang="zh-CN" altLang="en-US" sz="2400" dirty="0"/>
              <a:t>一词来源于“</a:t>
            </a:r>
            <a:r>
              <a:rPr lang="en-US" altLang="zh-CN" sz="2400" dirty="0"/>
              <a:t>internet”</a:t>
            </a:r>
            <a:r>
              <a:rPr lang="zh-CN" altLang="en-US" sz="2400" dirty="0"/>
              <a:t>和“</a:t>
            </a:r>
            <a:r>
              <a:rPr lang="en-US" altLang="zh-CN" sz="2400" dirty="0"/>
              <a:t>abatis”</a:t>
            </a:r>
            <a:r>
              <a:rPr lang="zh-CN" altLang="en-US" sz="2400" dirty="0"/>
              <a:t>的组合，是一个基于</a:t>
            </a:r>
            <a:r>
              <a:rPr lang="en-US" altLang="zh-CN" sz="2400" dirty="0"/>
              <a:t>Java</a:t>
            </a:r>
            <a:r>
              <a:rPr lang="zh-CN" altLang="en-US" sz="2400" dirty="0"/>
              <a:t>的持久层框架。</a:t>
            </a:r>
            <a:r>
              <a:rPr lang="en-US" altLang="zh-CN" sz="2400" dirty="0" err="1"/>
              <a:t>iBATIS</a:t>
            </a:r>
            <a:r>
              <a:rPr lang="zh-CN" altLang="en-US" sz="2400" dirty="0"/>
              <a:t>提供的持久层框架包括</a:t>
            </a:r>
            <a:r>
              <a:rPr lang="en-US" altLang="zh-CN" sz="2400" dirty="0"/>
              <a:t>SQL Maps</a:t>
            </a:r>
            <a:r>
              <a:rPr lang="zh-CN" altLang="en-US" sz="2400" dirty="0"/>
              <a:t>和</a:t>
            </a:r>
            <a:r>
              <a:rPr lang="en-US" altLang="zh-CN" sz="2400" dirty="0"/>
              <a:t>Data Access Objects</a:t>
            </a:r>
            <a:r>
              <a:rPr lang="zh-CN" altLang="en-US" sz="2400" dirty="0"/>
              <a:t>（</a:t>
            </a:r>
            <a:r>
              <a:rPr lang="en-US" altLang="zh-CN" sz="2400" dirty="0"/>
              <a:t>DAOs</a:t>
            </a:r>
            <a:r>
              <a:rPr lang="zh-CN" altLang="en-US" sz="2400" dirty="0"/>
              <a:t>）</a:t>
            </a:r>
            <a:endParaRPr lang="zh-CN" altLang="zh-CN" sz="2400" dirty="0"/>
          </a:p>
        </p:txBody>
      </p:sp>
      <p:sp>
        <p:nvSpPr>
          <p:cNvPr id="4" name="TextBox 3"/>
          <p:cNvSpPr txBox="1"/>
          <p:nvPr/>
        </p:nvSpPr>
        <p:spPr>
          <a:xfrm>
            <a:off x="1251379" y="3088227"/>
            <a:ext cx="9162411" cy="3000375"/>
          </a:xfrm>
          <a:prstGeom prst="plaque">
            <a:avLst/>
          </a:prstGeom>
          <a:noFill/>
          <a:ln w="19050">
            <a:solidFill>
              <a:schemeClr val="bg1"/>
            </a:solidFill>
            <a:prstDash val="lgDash"/>
          </a:ln>
        </p:spPr>
        <p:txBody>
          <a:bodyPr wrap="square" rtlCol="0">
            <a:spAutoFit/>
          </a:bodyPr>
          <a:lstStyle/>
          <a:p>
            <a:r>
              <a:rPr lang="en-US" altLang="zh-CN" sz="2400" dirty="0" err="1"/>
              <a:t>MyBatis</a:t>
            </a:r>
            <a:r>
              <a:rPr lang="en-US" altLang="zh-CN" sz="2400" dirty="0"/>
              <a:t> </a:t>
            </a:r>
            <a:r>
              <a:rPr lang="zh-CN" altLang="en-US" sz="2400" dirty="0"/>
              <a:t>是支持普通 </a:t>
            </a:r>
            <a:r>
              <a:rPr lang="en-US" altLang="zh-CN" sz="2400" dirty="0"/>
              <a:t>SQL</a:t>
            </a:r>
            <a:r>
              <a:rPr lang="zh-CN" altLang="en-US" sz="2400" dirty="0"/>
              <a:t>查询，存储过程和高级映射的优秀持久层框架。</a:t>
            </a:r>
            <a:r>
              <a:rPr lang="en-US" altLang="zh-CN" sz="2400" dirty="0" err="1"/>
              <a:t>MyBatis</a:t>
            </a:r>
            <a:r>
              <a:rPr lang="en-US" altLang="zh-CN" sz="2400" dirty="0"/>
              <a:t> </a:t>
            </a:r>
            <a:r>
              <a:rPr lang="zh-CN" altLang="en-US" sz="2400" dirty="0"/>
              <a:t>消除了几乎所有的</a:t>
            </a:r>
            <a:r>
              <a:rPr lang="en-US" altLang="zh-CN" sz="2400" dirty="0"/>
              <a:t>JDBC</a:t>
            </a:r>
            <a:r>
              <a:rPr lang="zh-CN" altLang="en-US" sz="2400" dirty="0"/>
              <a:t>代码和参数的手工设置以及结果集的检索。</a:t>
            </a:r>
            <a:r>
              <a:rPr lang="en-US" altLang="zh-CN" sz="2400" dirty="0" err="1"/>
              <a:t>MyBatis</a:t>
            </a:r>
            <a:r>
              <a:rPr lang="en-US" altLang="zh-CN" sz="2400" dirty="0"/>
              <a:t> </a:t>
            </a:r>
            <a:r>
              <a:rPr lang="zh-CN" altLang="en-US" sz="2400" dirty="0"/>
              <a:t>使用简单的 </a:t>
            </a:r>
            <a:r>
              <a:rPr lang="en-US" altLang="zh-CN" sz="2400" dirty="0"/>
              <a:t>XML</a:t>
            </a:r>
            <a:r>
              <a:rPr lang="zh-CN" altLang="en-US" sz="2400" dirty="0"/>
              <a:t>或注解用于配置和原始映射，将接口和 </a:t>
            </a:r>
            <a:r>
              <a:rPr lang="en-US" altLang="zh-CN" sz="2400" dirty="0"/>
              <a:t>Java </a:t>
            </a:r>
            <a:r>
              <a:rPr lang="zh-CN" altLang="en-US" sz="2400" dirty="0"/>
              <a:t>的</a:t>
            </a:r>
            <a:r>
              <a:rPr lang="en-US" altLang="zh-CN" sz="2400" dirty="0"/>
              <a:t>POJOs</a:t>
            </a:r>
            <a:r>
              <a:rPr lang="zh-CN" altLang="en-US" sz="2400" dirty="0"/>
              <a:t>（</a:t>
            </a:r>
            <a:r>
              <a:rPr lang="en-US" altLang="zh-CN" sz="2400" dirty="0"/>
              <a:t>Plain Ordinary Java Objects</a:t>
            </a:r>
            <a:r>
              <a:rPr lang="zh-CN" altLang="en-US" sz="2400" dirty="0"/>
              <a:t>，普通的 </a:t>
            </a:r>
            <a:r>
              <a:rPr lang="en-US" altLang="zh-CN" sz="2400" dirty="0"/>
              <a:t>Java</a:t>
            </a:r>
            <a:r>
              <a:rPr lang="zh-CN" altLang="en-US" sz="2400" dirty="0"/>
              <a:t>对象）映射成数据库中的记录。</a:t>
            </a:r>
          </a:p>
        </p:txBody>
      </p:sp>
    </p:spTree>
    <p:extLst>
      <p:ext uri="{BB962C8B-B14F-4D97-AF65-F5344CB8AC3E}">
        <p14:creationId xmlns:p14="http://schemas.microsoft.com/office/powerpoint/2010/main" val="4286363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465" y="282012"/>
            <a:ext cx="2862842" cy="461665"/>
          </a:xfrm>
          <a:prstGeom prst="rect">
            <a:avLst/>
          </a:prstGeom>
          <a:noFill/>
        </p:spPr>
        <p:txBody>
          <a:bodyPr wrap="square" rtlCol="0">
            <a:spAutoFit/>
          </a:bodyPr>
          <a:lstStyle/>
          <a:p>
            <a:r>
              <a:rPr lang="en-US" altLang="zh-CN" sz="2400" b="1" dirty="0">
                <a:solidFill>
                  <a:schemeClr val="bg1"/>
                </a:solidFill>
              </a:rPr>
              <a:t>4.  Spring</a:t>
            </a:r>
            <a:r>
              <a:rPr lang="zh-CN" altLang="zh-CN" sz="2400" b="1" dirty="0">
                <a:solidFill>
                  <a:schemeClr val="bg1"/>
                </a:solidFill>
              </a:rPr>
              <a:t>框架</a:t>
            </a:r>
            <a:endParaRPr lang="zh-CN" altLang="zh-CN" sz="2400" dirty="0">
              <a:solidFill>
                <a:schemeClr val="bg1"/>
              </a:solidFill>
            </a:endParaRPr>
          </a:p>
        </p:txBody>
      </p:sp>
      <p:sp>
        <p:nvSpPr>
          <p:cNvPr id="3" name="TextBox 2"/>
          <p:cNvSpPr txBox="1"/>
          <p:nvPr/>
        </p:nvSpPr>
        <p:spPr>
          <a:xfrm>
            <a:off x="382534" y="819421"/>
            <a:ext cx="11426932" cy="5927990"/>
          </a:xfrm>
          <a:prstGeom prst="horizontalScroll">
            <a:avLst/>
          </a:prstGeom>
          <a:noFill/>
          <a:ln w="19050">
            <a:solidFill>
              <a:schemeClr val="bg1"/>
            </a:solidFill>
            <a:prstDash val="lgDash"/>
          </a:ln>
        </p:spPr>
        <p:txBody>
          <a:bodyPr wrap="square" rtlCol="0">
            <a:spAutoFit/>
          </a:bodyPr>
          <a:lstStyle/>
          <a:p>
            <a:pPr indent="542925">
              <a:lnSpc>
                <a:spcPct val="150000"/>
              </a:lnSpc>
            </a:pPr>
            <a:r>
              <a:rPr lang="en-US" altLang="zh-CN" sz="2400" dirty="0"/>
              <a:t>Spring</a:t>
            </a:r>
            <a:r>
              <a:rPr lang="zh-CN" altLang="zh-CN" sz="2400" dirty="0"/>
              <a:t>框架是</a:t>
            </a:r>
            <a:r>
              <a:rPr lang="en-US" altLang="zh-CN" sz="2400" dirty="0"/>
              <a:t>Rod Johnson</a:t>
            </a:r>
            <a:r>
              <a:rPr lang="zh-CN" altLang="zh-CN" sz="2400" dirty="0"/>
              <a:t>开发，</a:t>
            </a:r>
            <a:r>
              <a:rPr lang="en-US" altLang="zh-CN" sz="2400" dirty="0"/>
              <a:t>2003</a:t>
            </a:r>
            <a:r>
              <a:rPr lang="zh-CN" altLang="zh-CN" sz="2400" dirty="0"/>
              <a:t>年发布了第一个版本。它是一个从实际开发中抽取出来的框架，完成了大量开发中的通用步骤，从而大大提高了企业应用的开发效率。</a:t>
            </a:r>
          </a:p>
          <a:p>
            <a:pPr indent="542925">
              <a:lnSpc>
                <a:spcPct val="150000"/>
              </a:lnSpc>
            </a:pPr>
            <a:r>
              <a:rPr lang="en-US" altLang="zh-CN" sz="2400" dirty="0"/>
              <a:t>Spring</a:t>
            </a:r>
            <a:r>
              <a:rPr lang="zh-CN" altLang="zh-CN" sz="2400" dirty="0"/>
              <a:t>为企业应用的开发提供了一个轻量级的解决方案。其中依赖注入、基于</a:t>
            </a:r>
            <a:r>
              <a:rPr lang="en-US" altLang="zh-CN" sz="2400" dirty="0"/>
              <a:t>AOP</a:t>
            </a:r>
            <a:r>
              <a:rPr lang="zh-CN" altLang="zh-CN" sz="2400" dirty="0"/>
              <a:t>的声明式事务管理、多种持久层的整合与优秀的</a:t>
            </a:r>
            <a:r>
              <a:rPr lang="en-US" altLang="zh-CN" sz="2400" dirty="0"/>
              <a:t>Web MVC</a:t>
            </a:r>
            <a:r>
              <a:rPr lang="zh-CN" altLang="zh-CN" sz="2400" dirty="0"/>
              <a:t>框架等最为人们关注。</a:t>
            </a:r>
            <a:r>
              <a:rPr lang="en-US" altLang="zh-CN" sz="2400" dirty="0"/>
              <a:t>Spring</a:t>
            </a:r>
            <a:r>
              <a:rPr lang="zh-CN" altLang="zh-CN" sz="2400" dirty="0"/>
              <a:t>可以贯穿程序的各个层之间，但它并不是想取代那些已有的框架，而是以高度的开放性和它们紧密地整合，这也是</a:t>
            </a:r>
            <a:r>
              <a:rPr lang="en-US" altLang="zh-CN" sz="2400" dirty="0"/>
              <a:t>Spring</a:t>
            </a:r>
            <a:r>
              <a:rPr lang="zh-CN" altLang="zh-CN" sz="2400" dirty="0"/>
              <a:t>被广泛应用的原因之一。</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直角三角形 1"/>
          <p:cNvSpPr/>
          <p:nvPr/>
        </p:nvSpPr>
        <p:spPr>
          <a:xfrm>
            <a:off x="0" y="3337088"/>
            <a:ext cx="4213781" cy="3520911"/>
          </a:xfrm>
          <a:prstGeom prst="rtTriangle">
            <a:avLst/>
          </a:prstGeom>
          <a:solidFill>
            <a:srgbClr val="CA687F">
              <a:alpha val="45000"/>
            </a:srgbClr>
          </a:solidFill>
          <a:ln>
            <a:noFill/>
          </a:ln>
          <a:effectLst>
            <a:outerShdw blurRad="190500" dist="127000" dir="18900000" algn="b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p:cNvSpPr/>
          <p:nvPr/>
        </p:nvSpPr>
        <p:spPr>
          <a:xfrm rot="5400000" flipV="1">
            <a:off x="6815580" y="0"/>
            <a:ext cx="5376420" cy="5376420"/>
          </a:xfrm>
          <a:prstGeom prst="rtTriangle">
            <a:avLst/>
          </a:prstGeom>
          <a:solidFill>
            <a:srgbClr val="CA687F">
              <a:alpha val="47000"/>
            </a:srgbClr>
          </a:solidFill>
          <a:ln>
            <a:noFill/>
          </a:ln>
          <a:effectLst>
            <a:outerShdw blurRad="1270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直角三角形 18"/>
          <p:cNvSpPr/>
          <p:nvPr/>
        </p:nvSpPr>
        <p:spPr>
          <a:xfrm rot="5400000" flipV="1">
            <a:off x="9248502" y="0"/>
            <a:ext cx="2943498" cy="2943498"/>
          </a:xfrm>
          <a:prstGeom prst="rtTriangle">
            <a:avLst/>
          </a:prstGeom>
          <a:solidFill>
            <a:schemeClr val="bg1">
              <a:alpha val="72000"/>
            </a:schemeClr>
          </a:solidFill>
          <a:ln>
            <a:noFill/>
          </a:ln>
          <a:effectLst>
            <a:outerShdw blurRad="1270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3419009" y="1934509"/>
            <a:ext cx="5131790" cy="769441"/>
          </a:xfrm>
          <a:prstGeom prst="rect">
            <a:avLst/>
          </a:prstGeom>
          <a:noFill/>
        </p:spPr>
        <p:txBody>
          <a:bodyPr wrap="square" rtlCol="0">
            <a:spAutoFit/>
          </a:bodyPr>
          <a:lstStyle/>
          <a:p>
            <a:pPr algn="ctr"/>
            <a:r>
              <a:rPr lang="zh-CN" altLang="zh-CN" sz="4400" dirty="0">
                <a:ln w="18415" cmpd="sng">
                  <a:solidFill>
                    <a:srgbClr val="FFFFFF"/>
                  </a:solidFill>
                  <a:prstDash val="solid"/>
                </a:ln>
                <a:solidFill>
                  <a:srgbClr val="FFFFFF"/>
                </a:solidFill>
                <a:effectLst>
                  <a:outerShdw blurRad="63500" dir="3600000" algn="tl" rotWithShape="0">
                    <a:srgbClr val="000000">
                      <a:alpha val="70000"/>
                    </a:srgbClr>
                  </a:outerShdw>
                </a:effectLst>
              </a:rPr>
              <a:t>第</a:t>
            </a:r>
            <a:r>
              <a:rPr lang="en-US" altLang="zh-CN" sz="4400" dirty="0">
                <a:ln w="18415" cmpd="sng">
                  <a:solidFill>
                    <a:srgbClr val="FFFFFF"/>
                  </a:solidFill>
                  <a:prstDash val="solid"/>
                </a:ln>
                <a:solidFill>
                  <a:srgbClr val="FFFFFF"/>
                </a:solidFill>
                <a:effectLst>
                  <a:outerShdw blurRad="63500" dir="3600000" algn="tl" rotWithShape="0">
                    <a:srgbClr val="000000">
                      <a:alpha val="70000"/>
                    </a:srgbClr>
                  </a:outerShdw>
                </a:effectLst>
              </a:rPr>
              <a:t>1</a:t>
            </a:r>
            <a:r>
              <a:rPr lang="zh-CN" altLang="zh-CN" sz="4400" dirty="0">
                <a:ln w="18415" cmpd="sng">
                  <a:solidFill>
                    <a:srgbClr val="FFFFFF"/>
                  </a:solidFill>
                  <a:prstDash val="solid"/>
                </a:ln>
                <a:solidFill>
                  <a:srgbClr val="FFFFFF"/>
                </a:solidFill>
                <a:effectLst>
                  <a:outerShdw blurRad="63500" dir="3600000" algn="tl" rotWithShape="0">
                    <a:srgbClr val="000000">
                      <a:alpha val="70000"/>
                    </a:srgbClr>
                  </a:outerShdw>
                </a:effectLst>
              </a:rPr>
              <a:t>章</a:t>
            </a:r>
            <a:r>
              <a:rPr lang="en-US" altLang="zh-CN" sz="4400" dirty="0">
                <a:ln w="18415" cmpd="sng">
                  <a:solidFill>
                    <a:srgbClr val="FFFFFF"/>
                  </a:solidFill>
                  <a:prstDash val="solid"/>
                </a:ln>
                <a:solidFill>
                  <a:srgbClr val="FFFFFF"/>
                </a:solidFill>
                <a:effectLst>
                  <a:outerShdw blurRad="63500" dir="3600000" algn="tl" rotWithShape="0">
                    <a:srgbClr val="000000">
                      <a:alpha val="70000"/>
                    </a:srgbClr>
                  </a:outerShdw>
                </a:effectLst>
              </a:rPr>
              <a:t>  Java EE</a:t>
            </a:r>
            <a:r>
              <a:rPr lang="zh-CN" altLang="zh-CN" sz="4400" dirty="0">
                <a:ln w="18415" cmpd="sng">
                  <a:solidFill>
                    <a:srgbClr val="FFFFFF"/>
                  </a:solidFill>
                  <a:prstDash val="solid"/>
                </a:ln>
                <a:solidFill>
                  <a:srgbClr val="FFFFFF"/>
                </a:solidFill>
                <a:effectLst>
                  <a:outerShdw blurRad="63500" dir="3600000" algn="tl" rotWithShape="0">
                    <a:srgbClr val="000000">
                      <a:alpha val="70000"/>
                    </a:srgbClr>
                  </a:outerShdw>
                </a:effectLst>
              </a:rPr>
              <a:t>简介</a:t>
            </a:r>
          </a:p>
        </p:txBody>
      </p:sp>
      <p:sp>
        <p:nvSpPr>
          <p:cNvPr id="21" name="文本框 20"/>
          <p:cNvSpPr txBox="1"/>
          <p:nvPr/>
        </p:nvSpPr>
        <p:spPr>
          <a:xfrm>
            <a:off x="8876093" y="6057106"/>
            <a:ext cx="1635370" cy="338554"/>
          </a:xfrm>
          <a:prstGeom prst="rect">
            <a:avLst/>
          </a:prstGeom>
          <a:noFill/>
        </p:spPr>
        <p:txBody>
          <a:bodyPr wrap="square" rtlCol="0">
            <a:spAutoFit/>
          </a:bodyPr>
          <a:lstStyle/>
          <a:p>
            <a:pPr algn="ctr"/>
            <a:r>
              <a:rPr lang="zh-CN" altLang="en-US" sz="1600" b="1" dirty="0">
                <a:ln w="10541" cmpd="sng">
                  <a:solidFill>
                    <a:schemeClr val="accent6">
                      <a:lumMod val="60000"/>
                      <a:lumOff val="40000"/>
                    </a:schemeClr>
                  </a:solidFill>
                  <a:prstDash val="solid"/>
                </a:ln>
                <a:solidFill>
                  <a:schemeClr val="accent6">
                    <a:lumMod val="50000"/>
                  </a:schemeClr>
                </a:solidFill>
                <a:latin typeface="微软雅黑" panose="020B0503020204020204" charset="-122"/>
                <a:ea typeface="微软雅黑" panose="020B0503020204020204" charset="-122"/>
              </a:rPr>
              <a:t>主编：郑阿奇</a:t>
            </a:r>
          </a:p>
        </p:txBody>
      </p:sp>
      <p:sp>
        <p:nvSpPr>
          <p:cNvPr id="22" name="文本框 21"/>
          <p:cNvSpPr txBox="1"/>
          <p:nvPr/>
        </p:nvSpPr>
        <p:spPr>
          <a:xfrm>
            <a:off x="5290106" y="3465847"/>
            <a:ext cx="5430145" cy="584775"/>
          </a:xfrm>
          <a:prstGeom prst="rect">
            <a:avLst/>
          </a:prstGeom>
          <a:noFill/>
        </p:spPr>
        <p:txBody>
          <a:bodyPr wrap="square" rtlCol="0">
            <a:spAutoFit/>
          </a:bodyPr>
          <a:lstStyle/>
          <a:p>
            <a:pPr algn="ctr"/>
            <a:r>
              <a:rPr lang="en-US" altLang="zh-CN" sz="3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微软雅黑" panose="020B0503020204020204" charset="-122"/>
                <a:ea typeface="微软雅黑" panose="020B0503020204020204" charset="-122"/>
              </a:rPr>
              <a:t>——</a:t>
            </a:r>
            <a:r>
              <a:rPr lang="en-US" altLang="zh-CN" sz="3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Java EE</a:t>
            </a:r>
            <a:r>
              <a:rPr lang="zh-CN" altLang="zh-CN" sz="3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开发环境的构建</a:t>
            </a:r>
          </a:p>
        </p:txBody>
      </p:sp>
      <p:sp>
        <p:nvSpPr>
          <p:cNvPr id="8" name="矩形 7"/>
          <p:cNvSpPr/>
          <p:nvPr/>
        </p:nvSpPr>
        <p:spPr>
          <a:xfrm>
            <a:off x="9967477" y="86464"/>
            <a:ext cx="2222661" cy="338554"/>
          </a:xfrm>
          <a:prstGeom prst="rect">
            <a:avLst/>
          </a:prstGeom>
        </p:spPr>
        <p:txBody>
          <a:bodyPr wrap="none">
            <a:spAutoFit/>
          </a:bodyPr>
          <a:lstStyle/>
          <a:p>
            <a:pPr algn="ctr"/>
            <a:r>
              <a:rPr lang="en-US" altLang="zh-CN" sz="1600" b="1" dirty="0" err="1">
                <a:ln w="10541" cmpd="sng">
                  <a:solidFill>
                    <a:schemeClr val="accent6">
                      <a:lumMod val="60000"/>
                      <a:lumOff val="40000"/>
                    </a:schemeClr>
                  </a:solidFill>
                  <a:prstDash val="solid"/>
                </a:ln>
                <a:solidFill>
                  <a:schemeClr val="accent6">
                    <a:lumMod val="50000"/>
                  </a:schemeClr>
                </a:solidFill>
                <a:latin typeface="微软雅黑" panose="020B0503020204020204" charset="-122"/>
                <a:ea typeface="微软雅黑" panose="020B0503020204020204" charset="-122"/>
              </a:rPr>
              <a:t>JavaEE</a:t>
            </a:r>
            <a:r>
              <a:rPr lang="zh-CN" altLang="en-US" sz="1600" b="1" dirty="0">
                <a:ln w="10541" cmpd="sng">
                  <a:solidFill>
                    <a:schemeClr val="accent6">
                      <a:lumMod val="60000"/>
                      <a:lumOff val="40000"/>
                    </a:schemeClr>
                  </a:solidFill>
                  <a:prstDash val="solid"/>
                </a:ln>
                <a:solidFill>
                  <a:schemeClr val="accent6">
                    <a:lumMod val="50000"/>
                  </a:schemeClr>
                </a:solidFill>
                <a:latin typeface="微软雅黑" panose="020B0503020204020204" charset="-122"/>
                <a:ea typeface="微软雅黑" panose="020B0503020204020204" charset="-122"/>
              </a:rPr>
              <a:t>教程（第</a:t>
            </a:r>
            <a:r>
              <a:rPr lang="en-US" altLang="zh-CN" sz="1600" b="1" dirty="0">
                <a:ln w="10541" cmpd="sng">
                  <a:solidFill>
                    <a:schemeClr val="accent6">
                      <a:lumMod val="60000"/>
                      <a:lumOff val="40000"/>
                    </a:schemeClr>
                  </a:solidFill>
                  <a:prstDash val="solid"/>
                </a:ln>
                <a:solidFill>
                  <a:schemeClr val="accent6">
                    <a:lumMod val="50000"/>
                  </a:schemeClr>
                </a:solidFill>
                <a:latin typeface="微软雅黑" panose="020B0503020204020204" charset="-122"/>
                <a:ea typeface="微软雅黑" panose="020B0503020204020204" charset="-122"/>
              </a:rPr>
              <a:t>2</a:t>
            </a:r>
            <a:r>
              <a:rPr lang="zh-CN" altLang="en-US" sz="1600" b="1" dirty="0">
                <a:ln w="10541" cmpd="sng">
                  <a:solidFill>
                    <a:schemeClr val="accent6">
                      <a:lumMod val="60000"/>
                      <a:lumOff val="40000"/>
                    </a:schemeClr>
                  </a:solidFill>
                  <a:prstDash val="solid"/>
                </a:ln>
                <a:solidFill>
                  <a:schemeClr val="accent6">
                    <a:lumMod val="50000"/>
                  </a:schemeClr>
                </a:solidFill>
                <a:latin typeface="微软雅黑" panose="020B0503020204020204" charset="-122"/>
                <a:ea typeface="微软雅黑" panose="020B0503020204020204" charset="-122"/>
              </a:rPr>
              <a:t>版）</a:t>
            </a:r>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69" name="文本框 68"/>
          <p:cNvSpPr txBox="1"/>
          <p:nvPr/>
        </p:nvSpPr>
        <p:spPr>
          <a:xfrm>
            <a:off x="5104781" y="2438097"/>
            <a:ext cx="3122211" cy="523220"/>
          </a:xfrm>
          <a:prstGeom prst="rect">
            <a:avLst/>
          </a:prstGeom>
          <a:gradFill>
            <a:gsLst>
              <a:gs pos="0">
                <a:srgbClr val="CA687F"/>
              </a:gs>
              <a:gs pos="18000">
                <a:srgbClr val="CA687F"/>
              </a:gs>
              <a:gs pos="100000">
                <a:srgbClr val="E7B2C4"/>
              </a:gs>
            </a:gsLst>
            <a:lin ang="5400000" scaled="0"/>
          </a:gradFill>
          <a:effectLst/>
        </p:spPr>
        <p:txBody>
          <a:bodyPr wrap="square" rtlCol="0">
            <a:spAutoFit/>
          </a:bodyPr>
          <a:lstStyle/>
          <a:p>
            <a:pPr algn="ctr"/>
            <a:r>
              <a:rPr lang="en-US" altLang="zh-CN" sz="2800" b="1" dirty="0">
                <a:solidFill>
                  <a:schemeClr val="bg1"/>
                </a:solidFill>
              </a:rPr>
              <a:t>JDK</a:t>
            </a:r>
            <a:r>
              <a:rPr lang="zh-CN" altLang="zh-CN" sz="2800" b="1" dirty="0">
                <a:solidFill>
                  <a:schemeClr val="bg1"/>
                </a:solidFill>
              </a:rPr>
              <a:t>的安装与配置</a:t>
            </a:r>
          </a:p>
        </p:txBody>
      </p:sp>
      <p:sp>
        <p:nvSpPr>
          <p:cNvPr id="129" name="文本框 128"/>
          <p:cNvSpPr txBox="1"/>
          <p:nvPr/>
        </p:nvSpPr>
        <p:spPr>
          <a:xfrm>
            <a:off x="4214356" y="2373075"/>
            <a:ext cx="828000" cy="707886"/>
          </a:xfrm>
          <a:prstGeom prst="rect">
            <a:avLst/>
          </a:prstGeom>
          <a:noFill/>
          <a:ln>
            <a:noFill/>
          </a:ln>
        </p:spPr>
        <p:txBody>
          <a:bodyPr wrap="square" rtlCol="0">
            <a:spAutoFit/>
          </a:bodyPr>
          <a:lstStyle/>
          <a:p>
            <a:pPr algn="ctr"/>
            <a:r>
              <a:rPr lang="en-US" altLang="zh-CN" sz="4000" b="1" dirty="0">
                <a:solidFill>
                  <a:schemeClr val="bg1"/>
                </a:solidFill>
                <a:latin typeface="微软雅黑" panose="020B0503020204020204" charset="-122"/>
                <a:ea typeface="微软雅黑" panose="020B0503020204020204" charset="-122"/>
              </a:rPr>
              <a:t>01</a:t>
            </a:r>
          </a:p>
        </p:txBody>
      </p:sp>
      <p:sp>
        <p:nvSpPr>
          <p:cNvPr id="130" name="矩形 129"/>
          <p:cNvSpPr/>
          <p:nvPr/>
        </p:nvSpPr>
        <p:spPr>
          <a:xfrm>
            <a:off x="4214356" y="2313018"/>
            <a:ext cx="828000" cy="828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TextBox 1"/>
          <p:cNvSpPr txBox="1"/>
          <p:nvPr/>
        </p:nvSpPr>
        <p:spPr>
          <a:xfrm>
            <a:off x="5105569" y="3124420"/>
            <a:ext cx="4510770" cy="461665"/>
          </a:xfrm>
          <a:prstGeom prst="rect">
            <a:avLst/>
          </a:prstGeom>
          <a:noFill/>
        </p:spPr>
        <p:txBody>
          <a:bodyPr wrap="square" rtlCol="0">
            <a:spAutoFit/>
          </a:bodyPr>
          <a:lstStyle/>
          <a:p>
            <a:r>
              <a:rPr lang="en-US" altLang="zh-CN" sz="2400" b="1" dirty="0"/>
              <a:t>1</a:t>
            </a:r>
            <a:r>
              <a:rPr lang="zh-CN" altLang="zh-CN" sz="2400" b="1" dirty="0"/>
              <a:t>．访问</a:t>
            </a:r>
            <a:r>
              <a:rPr lang="en-US" altLang="zh-CN" sz="2400" b="1" dirty="0"/>
              <a:t>Oracle</a:t>
            </a:r>
            <a:r>
              <a:rPr lang="zh-CN" altLang="zh-CN" sz="2400" b="1" dirty="0"/>
              <a:t>官网</a:t>
            </a:r>
            <a:r>
              <a:rPr lang="en-US" altLang="zh-CN" sz="2400" b="1" dirty="0"/>
              <a:t>Java</a:t>
            </a:r>
            <a:r>
              <a:rPr lang="zh-CN" altLang="zh-CN" sz="2400" b="1" dirty="0"/>
              <a:t>主题页</a:t>
            </a:r>
            <a:endParaRPr lang="zh-CN" altLang="zh-CN" sz="2400" dirty="0"/>
          </a:p>
        </p:txBody>
      </p:sp>
      <p:sp>
        <p:nvSpPr>
          <p:cNvPr id="20" name="TextBox 19"/>
          <p:cNvSpPr txBox="1"/>
          <p:nvPr/>
        </p:nvSpPr>
        <p:spPr>
          <a:xfrm>
            <a:off x="5106154" y="3855915"/>
            <a:ext cx="4140792" cy="461665"/>
          </a:xfrm>
          <a:prstGeom prst="rect">
            <a:avLst/>
          </a:prstGeom>
          <a:noFill/>
        </p:spPr>
        <p:txBody>
          <a:bodyPr wrap="square" rtlCol="0">
            <a:spAutoFit/>
          </a:bodyPr>
          <a:lstStyle/>
          <a:p>
            <a:r>
              <a:rPr lang="en-US" altLang="zh-CN" sz="2400" b="1" dirty="0"/>
              <a:t>3</a:t>
            </a:r>
            <a:r>
              <a:rPr lang="zh-CN" altLang="zh-CN" sz="2400" b="1" dirty="0"/>
              <a:t>．安装</a:t>
            </a:r>
            <a:r>
              <a:rPr lang="en-US" altLang="zh-CN" sz="2400" b="1" dirty="0"/>
              <a:t>JDK</a:t>
            </a:r>
            <a:r>
              <a:rPr lang="zh-CN" altLang="zh-CN" sz="2400" b="1" dirty="0"/>
              <a:t>和</a:t>
            </a:r>
            <a:r>
              <a:rPr lang="en-US" altLang="zh-CN" sz="2400" b="1" dirty="0"/>
              <a:t>JRE</a:t>
            </a:r>
            <a:endParaRPr lang="zh-CN" altLang="zh-CN" sz="2400" dirty="0"/>
          </a:p>
        </p:txBody>
      </p:sp>
      <p:sp>
        <p:nvSpPr>
          <p:cNvPr id="21" name="TextBox 20"/>
          <p:cNvSpPr txBox="1"/>
          <p:nvPr/>
        </p:nvSpPr>
        <p:spPr>
          <a:xfrm>
            <a:off x="5105570" y="3493752"/>
            <a:ext cx="4335156" cy="461665"/>
          </a:xfrm>
          <a:prstGeom prst="rect">
            <a:avLst/>
          </a:prstGeom>
          <a:noFill/>
        </p:spPr>
        <p:txBody>
          <a:bodyPr wrap="square" rtlCol="0">
            <a:spAutoFit/>
          </a:bodyPr>
          <a:lstStyle/>
          <a:p>
            <a:r>
              <a:rPr lang="en-US" altLang="zh-CN" sz="2400" b="1" dirty="0"/>
              <a:t>2</a:t>
            </a:r>
            <a:r>
              <a:rPr lang="zh-CN" altLang="zh-CN" sz="2400" b="1" dirty="0"/>
              <a:t>．选择合适的</a:t>
            </a:r>
            <a:r>
              <a:rPr lang="en-US" altLang="zh-CN" sz="2400" b="1" dirty="0"/>
              <a:t>JDK</a:t>
            </a:r>
            <a:r>
              <a:rPr lang="zh-CN" altLang="zh-CN" sz="2400" b="1" dirty="0"/>
              <a:t>版本下载</a:t>
            </a:r>
            <a:endParaRPr lang="zh-CN" altLang="zh-CN" sz="2400" dirty="0"/>
          </a:p>
        </p:txBody>
      </p:sp>
      <p:sp>
        <p:nvSpPr>
          <p:cNvPr id="22" name="TextBox 21"/>
          <p:cNvSpPr txBox="1"/>
          <p:nvPr/>
        </p:nvSpPr>
        <p:spPr>
          <a:xfrm>
            <a:off x="5106155" y="4225247"/>
            <a:ext cx="3819842" cy="461665"/>
          </a:xfrm>
          <a:prstGeom prst="rect">
            <a:avLst/>
          </a:prstGeom>
          <a:noFill/>
        </p:spPr>
        <p:txBody>
          <a:bodyPr wrap="square" rtlCol="0">
            <a:spAutoFit/>
          </a:bodyPr>
          <a:lstStyle/>
          <a:p>
            <a:r>
              <a:rPr lang="en-US" altLang="zh-CN" sz="2400" b="1" dirty="0"/>
              <a:t>4</a:t>
            </a:r>
            <a:r>
              <a:rPr lang="zh-CN" altLang="zh-CN" sz="2400" b="1" dirty="0"/>
              <a:t>．设置环境变量</a:t>
            </a:r>
            <a:endParaRPr lang="zh-CN" altLang="zh-CN" sz="2400" dirty="0"/>
          </a:p>
        </p:txBody>
      </p:sp>
      <p:sp>
        <p:nvSpPr>
          <p:cNvPr id="9" name="TextBox 8"/>
          <p:cNvSpPr txBox="1"/>
          <p:nvPr/>
        </p:nvSpPr>
        <p:spPr>
          <a:xfrm>
            <a:off x="5106155" y="4596548"/>
            <a:ext cx="2144828" cy="461665"/>
          </a:xfrm>
          <a:prstGeom prst="rect">
            <a:avLst/>
          </a:prstGeom>
          <a:noFill/>
        </p:spPr>
        <p:txBody>
          <a:bodyPr wrap="square" rtlCol="0">
            <a:spAutoFit/>
          </a:bodyPr>
          <a:lstStyle/>
          <a:p>
            <a:r>
              <a:rPr lang="en-US" altLang="zh-CN" sz="2400" b="1" dirty="0"/>
              <a:t>5</a:t>
            </a:r>
            <a:r>
              <a:rPr lang="zh-CN" altLang="zh-CN" sz="2400" b="1" dirty="0"/>
              <a:t>．测试安装</a:t>
            </a:r>
            <a:endParaRPr lang="zh-CN" altLang="zh-CN" sz="2400" dirty="0"/>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cstate="print"/>
          <a:stretch>
            <a:fillRect/>
          </a:stretch>
        </a:blipFill>
        <a:effectLst/>
      </p:bgPr>
    </p:bg>
    <p:spTree>
      <p:nvGrpSpPr>
        <p:cNvPr id="1" name=""/>
        <p:cNvGrpSpPr/>
        <p:nvPr/>
      </p:nvGrpSpPr>
      <p:grpSpPr>
        <a:xfrm>
          <a:off x="0" y="0"/>
          <a:ext cx="0" cy="0"/>
          <a:chOff x="0" y="0"/>
          <a:chExt cx="0" cy="0"/>
        </a:xfrm>
      </p:grpSpPr>
      <p:sp>
        <p:nvSpPr>
          <p:cNvPr id="2" name="直角三角形 1"/>
          <p:cNvSpPr/>
          <p:nvPr/>
        </p:nvSpPr>
        <p:spPr>
          <a:xfrm>
            <a:off x="0" y="3337088"/>
            <a:ext cx="4213781" cy="3520911"/>
          </a:xfrm>
          <a:prstGeom prst="rtTriangle">
            <a:avLst/>
          </a:prstGeom>
          <a:solidFill>
            <a:srgbClr val="CA687F">
              <a:alpha val="45000"/>
            </a:srgbClr>
          </a:solidFill>
          <a:ln>
            <a:noFill/>
          </a:ln>
          <a:effectLst>
            <a:outerShdw blurRad="190500" dist="127000" dir="18900000" algn="b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p:cNvSpPr/>
          <p:nvPr/>
        </p:nvSpPr>
        <p:spPr>
          <a:xfrm rot="5400000" flipV="1">
            <a:off x="6815580" y="0"/>
            <a:ext cx="5376420" cy="5376420"/>
          </a:xfrm>
          <a:prstGeom prst="rtTriangle">
            <a:avLst/>
          </a:prstGeom>
          <a:solidFill>
            <a:srgbClr val="CA687F">
              <a:alpha val="47000"/>
            </a:srgbClr>
          </a:solidFill>
          <a:ln>
            <a:noFill/>
          </a:ln>
          <a:effectLst>
            <a:outerShdw blurRad="1270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直角三角形 18"/>
          <p:cNvSpPr/>
          <p:nvPr/>
        </p:nvSpPr>
        <p:spPr>
          <a:xfrm rot="5400000" flipV="1">
            <a:off x="9248502" y="0"/>
            <a:ext cx="2943498" cy="2943498"/>
          </a:xfrm>
          <a:prstGeom prst="rtTriangle">
            <a:avLst/>
          </a:prstGeom>
          <a:solidFill>
            <a:schemeClr val="bg1">
              <a:alpha val="72000"/>
            </a:schemeClr>
          </a:solidFill>
          <a:ln>
            <a:noFill/>
          </a:ln>
          <a:effectLst>
            <a:outerShdw blurRad="1270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3419009" y="1934509"/>
            <a:ext cx="5131790" cy="769441"/>
          </a:xfrm>
          <a:prstGeom prst="rect">
            <a:avLst/>
          </a:prstGeom>
          <a:noFill/>
        </p:spPr>
        <p:txBody>
          <a:bodyPr wrap="square" rtlCol="0">
            <a:spAutoFit/>
          </a:bodyPr>
          <a:lstStyle/>
          <a:p>
            <a:pPr algn="ctr"/>
            <a:r>
              <a:rPr lang="zh-CN" altLang="zh-CN" sz="4400" dirty="0">
                <a:ln w="18415" cmpd="sng">
                  <a:solidFill>
                    <a:srgbClr val="FFFFFF"/>
                  </a:solidFill>
                  <a:prstDash val="solid"/>
                </a:ln>
                <a:solidFill>
                  <a:srgbClr val="FFFFFF"/>
                </a:solidFill>
                <a:effectLst>
                  <a:outerShdw blurRad="63500" dir="3600000" algn="tl" rotWithShape="0">
                    <a:srgbClr val="000000">
                      <a:alpha val="70000"/>
                    </a:srgbClr>
                  </a:outerShdw>
                </a:effectLst>
              </a:rPr>
              <a:t>第</a:t>
            </a:r>
            <a:r>
              <a:rPr lang="en-US" altLang="zh-CN" sz="4400" dirty="0">
                <a:ln w="18415" cmpd="sng">
                  <a:solidFill>
                    <a:srgbClr val="FFFFFF"/>
                  </a:solidFill>
                  <a:prstDash val="solid"/>
                </a:ln>
                <a:solidFill>
                  <a:srgbClr val="FFFFFF"/>
                </a:solidFill>
                <a:effectLst>
                  <a:outerShdw blurRad="63500" dir="3600000" algn="tl" rotWithShape="0">
                    <a:srgbClr val="000000">
                      <a:alpha val="70000"/>
                    </a:srgbClr>
                  </a:outerShdw>
                </a:effectLst>
              </a:rPr>
              <a:t>1</a:t>
            </a:r>
            <a:r>
              <a:rPr lang="zh-CN" altLang="zh-CN" sz="4400" dirty="0">
                <a:ln w="18415" cmpd="sng">
                  <a:solidFill>
                    <a:srgbClr val="FFFFFF"/>
                  </a:solidFill>
                  <a:prstDash val="solid"/>
                </a:ln>
                <a:solidFill>
                  <a:srgbClr val="FFFFFF"/>
                </a:solidFill>
                <a:effectLst>
                  <a:outerShdw blurRad="63500" dir="3600000" algn="tl" rotWithShape="0">
                    <a:srgbClr val="000000">
                      <a:alpha val="70000"/>
                    </a:srgbClr>
                  </a:outerShdw>
                </a:effectLst>
              </a:rPr>
              <a:t>章</a:t>
            </a:r>
            <a:r>
              <a:rPr lang="en-US" altLang="zh-CN" sz="4400" dirty="0">
                <a:ln w="18415" cmpd="sng">
                  <a:solidFill>
                    <a:srgbClr val="FFFFFF"/>
                  </a:solidFill>
                  <a:prstDash val="solid"/>
                </a:ln>
                <a:solidFill>
                  <a:srgbClr val="FFFFFF"/>
                </a:solidFill>
                <a:effectLst>
                  <a:outerShdw blurRad="63500" dir="3600000" algn="tl" rotWithShape="0">
                    <a:srgbClr val="000000">
                      <a:alpha val="70000"/>
                    </a:srgbClr>
                  </a:outerShdw>
                </a:effectLst>
              </a:rPr>
              <a:t>  Java EE</a:t>
            </a:r>
            <a:r>
              <a:rPr lang="zh-CN" altLang="zh-CN" sz="4400" dirty="0">
                <a:ln w="18415" cmpd="sng">
                  <a:solidFill>
                    <a:srgbClr val="FFFFFF"/>
                  </a:solidFill>
                  <a:prstDash val="solid"/>
                </a:ln>
                <a:solidFill>
                  <a:srgbClr val="FFFFFF"/>
                </a:solidFill>
                <a:effectLst>
                  <a:outerShdw blurRad="63500" dir="3600000" algn="tl" rotWithShape="0">
                    <a:srgbClr val="000000">
                      <a:alpha val="70000"/>
                    </a:srgbClr>
                  </a:outerShdw>
                </a:effectLst>
              </a:rPr>
              <a:t>简介</a:t>
            </a:r>
          </a:p>
        </p:txBody>
      </p:sp>
      <p:sp>
        <p:nvSpPr>
          <p:cNvPr id="22" name="文本框 21"/>
          <p:cNvSpPr txBox="1"/>
          <p:nvPr/>
        </p:nvSpPr>
        <p:spPr>
          <a:xfrm>
            <a:off x="5712776" y="3465847"/>
            <a:ext cx="4133491" cy="584775"/>
          </a:xfrm>
          <a:prstGeom prst="rect">
            <a:avLst/>
          </a:prstGeom>
          <a:noFill/>
        </p:spPr>
        <p:txBody>
          <a:bodyPr wrap="square" rtlCol="0">
            <a:spAutoFit/>
          </a:bodyPr>
          <a:lstStyle/>
          <a:p>
            <a:pPr algn="ctr"/>
            <a:r>
              <a:rPr lang="en-US" altLang="zh-CN" sz="3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微软雅黑" panose="020B0503020204020204" charset="-122"/>
                <a:ea typeface="微软雅黑" panose="020B0503020204020204" charset="-122"/>
              </a:rPr>
              <a:t>——</a:t>
            </a:r>
            <a:r>
              <a:rPr lang="en-US" altLang="zh-CN" sz="3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Java EE</a:t>
            </a:r>
            <a:r>
              <a:rPr lang="zh-CN" altLang="zh-CN" sz="3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概述</a:t>
            </a:r>
          </a:p>
        </p:txBody>
      </p:sp>
      <p:sp>
        <p:nvSpPr>
          <p:cNvPr id="3" name="矩形 2"/>
          <p:cNvSpPr/>
          <p:nvPr/>
        </p:nvSpPr>
        <p:spPr>
          <a:xfrm>
            <a:off x="9967477" y="86464"/>
            <a:ext cx="2222661" cy="338554"/>
          </a:xfrm>
          <a:prstGeom prst="rect">
            <a:avLst/>
          </a:prstGeom>
        </p:spPr>
        <p:txBody>
          <a:bodyPr wrap="none">
            <a:spAutoFit/>
          </a:bodyPr>
          <a:lstStyle/>
          <a:p>
            <a:pPr algn="ctr"/>
            <a:r>
              <a:rPr lang="en-US" altLang="zh-CN" sz="1600" b="1" dirty="0" err="1">
                <a:ln w="10541" cmpd="sng">
                  <a:solidFill>
                    <a:schemeClr val="accent6">
                      <a:lumMod val="60000"/>
                      <a:lumOff val="40000"/>
                    </a:schemeClr>
                  </a:solidFill>
                  <a:prstDash val="solid"/>
                </a:ln>
                <a:solidFill>
                  <a:schemeClr val="accent6">
                    <a:lumMod val="50000"/>
                  </a:schemeClr>
                </a:solidFill>
                <a:latin typeface="微软雅黑" panose="020B0503020204020204" charset="-122"/>
                <a:ea typeface="微软雅黑" panose="020B0503020204020204" charset="-122"/>
              </a:rPr>
              <a:t>JavaEE</a:t>
            </a:r>
            <a:r>
              <a:rPr lang="zh-CN" altLang="en-US" sz="1600" b="1" dirty="0">
                <a:ln w="10541" cmpd="sng">
                  <a:solidFill>
                    <a:schemeClr val="accent6">
                      <a:lumMod val="60000"/>
                      <a:lumOff val="40000"/>
                    </a:schemeClr>
                  </a:solidFill>
                  <a:prstDash val="solid"/>
                </a:ln>
                <a:solidFill>
                  <a:schemeClr val="accent6">
                    <a:lumMod val="50000"/>
                  </a:schemeClr>
                </a:solidFill>
                <a:latin typeface="微软雅黑" panose="020B0503020204020204" charset="-122"/>
                <a:ea typeface="微软雅黑" panose="020B0503020204020204" charset="-122"/>
              </a:rPr>
              <a:t>教程（第</a:t>
            </a:r>
            <a:r>
              <a:rPr lang="en-US" altLang="zh-CN" sz="1600" b="1" dirty="0">
                <a:ln w="10541" cmpd="sng">
                  <a:solidFill>
                    <a:schemeClr val="accent6">
                      <a:lumMod val="60000"/>
                      <a:lumOff val="40000"/>
                    </a:schemeClr>
                  </a:solidFill>
                  <a:prstDash val="solid"/>
                </a:ln>
                <a:solidFill>
                  <a:schemeClr val="accent6">
                    <a:lumMod val="50000"/>
                  </a:schemeClr>
                </a:solidFill>
                <a:latin typeface="微软雅黑" panose="020B0503020204020204" charset="-122"/>
                <a:ea typeface="微软雅黑" panose="020B0503020204020204" charset="-122"/>
              </a:rPr>
              <a:t>2</a:t>
            </a:r>
            <a:r>
              <a:rPr lang="zh-CN" altLang="en-US" sz="1600" b="1" dirty="0">
                <a:ln w="10541" cmpd="sng">
                  <a:solidFill>
                    <a:schemeClr val="accent6">
                      <a:lumMod val="60000"/>
                      <a:lumOff val="40000"/>
                    </a:schemeClr>
                  </a:solidFill>
                  <a:prstDash val="solid"/>
                </a:ln>
                <a:solidFill>
                  <a:schemeClr val="accent6">
                    <a:lumMod val="50000"/>
                  </a:schemeClr>
                </a:solidFill>
                <a:latin typeface="微软雅黑" panose="020B0503020204020204" charset="-122"/>
                <a:ea typeface="微软雅黑" panose="020B0503020204020204" charset="-122"/>
              </a:rPr>
              <a:t>版）</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lstStyle/>
          <a:p>
            <a:r>
              <a:rPr lang="zh-CN" altLang="en-US" dirty="0"/>
              <a:t>本课程提供的网盘下载</a:t>
            </a:r>
          </a:p>
        </p:txBody>
      </p:sp>
      <p:sp>
        <p:nvSpPr>
          <p:cNvPr id="5" name="文本框 4">
            <a:extLst>
              <a:ext uri="{FF2B5EF4-FFF2-40B4-BE49-F238E27FC236}">
                <a16:creationId xmlns:a16="http://schemas.microsoft.com/office/drawing/2014/main" id="{3E2986D9-DDE5-4508-BDF9-21A53901BE20}"/>
              </a:ext>
            </a:extLst>
          </p:cNvPr>
          <p:cNvSpPr txBox="1"/>
          <p:nvPr/>
        </p:nvSpPr>
        <p:spPr>
          <a:xfrm>
            <a:off x="838200" y="1225689"/>
            <a:ext cx="10605945" cy="5297219"/>
          </a:xfrm>
          <a:prstGeom prst="rect">
            <a:avLst/>
          </a:prstGeom>
          <a:noFill/>
        </p:spPr>
        <p:txBody>
          <a:bodyPr wrap="square">
            <a:spAutoFit/>
          </a:bodyPr>
          <a:lstStyle/>
          <a:p>
            <a:pPr marL="0" indent="0">
              <a:buNone/>
            </a:pPr>
            <a:r>
              <a:rPr lang="zh-CN" altLang="en-US" dirty="0"/>
              <a:t>所需</a:t>
            </a:r>
            <a:r>
              <a:rPr lang="en-US" altLang="zh-CN" dirty="0"/>
              <a:t>JAR</a:t>
            </a:r>
            <a:r>
              <a:rPr lang="zh-CN" altLang="en-US" dirty="0"/>
              <a:t>包</a:t>
            </a:r>
          </a:p>
          <a:p>
            <a:pPr marL="0" indent="0">
              <a:buNone/>
            </a:pPr>
            <a:r>
              <a:rPr lang="zh-CN" altLang="en-US" dirty="0"/>
              <a:t>链接</a:t>
            </a:r>
            <a:r>
              <a:rPr lang="en-US" altLang="zh-CN" dirty="0"/>
              <a:t>: https://pan.baidu.com/s/1A3UxXZIcJg55wTDWVY0Y1g </a:t>
            </a:r>
            <a:r>
              <a:rPr lang="zh-CN" altLang="en-US" dirty="0"/>
              <a:t>密码</a:t>
            </a:r>
            <a:r>
              <a:rPr lang="en-US" altLang="zh-CN" dirty="0"/>
              <a:t>: r5jr</a:t>
            </a:r>
          </a:p>
          <a:p>
            <a:pPr marL="0" indent="0">
              <a:buNone/>
            </a:pPr>
            <a:endParaRPr lang="en-US" altLang="zh-CN" dirty="0"/>
          </a:p>
          <a:p>
            <a:pPr marL="0" indent="0">
              <a:buNone/>
            </a:pPr>
            <a:r>
              <a:rPr lang="en-US" altLang="zh-CN" dirty="0"/>
              <a:t>jdk-8u152-windows-x64.exe</a:t>
            </a:r>
          </a:p>
          <a:p>
            <a:pPr marL="0" indent="0">
              <a:buNone/>
            </a:pPr>
            <a:r>
              <a:rPr lang="zh-CN" altLang="en-US" dirty="0"/>
              <a:t>链接</a:t>
            </a:r>
            <a:r>
              <a:rPr lang="en-US" altLang="zh-CN" dirty="0"/>
              <a:t>: https://pan.baidu.com/s/1IA0Ij_OG19F9AePz1ESB7w </a:t>
            </a:r>
            <a:r>
              <a:rPr lang="zh-CN" altLang="en-US" dirty="0"/>
              <a:t>密码</a:t>
            </a:r>
            <a:r>
              <a:rPr lang="en-US" altLang="zh-CN" dirty="0"/>
              <a:t>: i3vg</a:t>
            </a:r>
          </a:p>
          <a:p>
            <a:pPr marL="0" indent="0">
              <a:buNone/>
            </a:pPr>
            <a:endParaRPr lang="en-US" altLang="zh-CN" dirty="0"/>
          </a:p>
          <a:p>
            <a:pPr marL="0" indent="0">
              <a:buNone/>
            </a:pPr>
            <a:r>
              <a:rPr lang="en-US" altLang="zh-CN" dirty="0"/>
              <a:t>eclipse-jee-2018-12-R-win32-x86_64.zip</a:t>
            </a:r>
          </a:p>
          <a:p>
            <a:pPr marL="0" indent="0">
              <a:buNone/>
            </a:pPr>
            <a:r>
              <a:rPr lang="zh-CN" altLang="en-US" dirty="0"/>
              <a:t>链接：</a:t>
            </a:r>
            <a:r>
              <a:rPr lang="en-US" altLang="zh-CN" dirty="0"/>
              <a:t>https://pan.baidu.com/s/1pgpp_wMn4-HFa_8oZWGqJg </a:t>
            </a:r>
          </a:p>
          <a:p>
            <a:pPr marL="0" indent="0">
              <a:buNone/>
            </a:pPr>
            <a:r>
              <a:rPr lang="zh-CN" altLang="en-US" dirty="0"/>
              <a:t>提取码：</a:t>
            </a:r>
            <a:r>
              <a:rPr lang="en-US" altLang="zh-CN" dirty="0"/>
              <a:t>4m8r</a:t>
            </a:r>
          </a:p>
          <a:p>
            <a:pPr marL="0" indent="0">
              <a:buNone/>
            </a:pPr>
            <a:endParaRPr lang="en-US" altLang="zh-CN" dirty="0"/>
          </a:p>
          <a:p>
            <a:pPr marL="0" indent="0">
              <a:buNone/>
            </a:pPr>
            <a:r>
              <a:rPr lang="en-US" altLang="zh-CN" dirty="0"/>
              <a:t>apache-tomcat-9.0.2-windows-x64.zip</a:t>
            </a:r>
          </a:p>
          <a:p>
            <a:pPr marL="0" indent="0">
              <a:buNone/>
            </a:pPr>
            <a:r>
              <a:rPr lang="zh-CN" altLang="en-US" dirty="0"/>
              <a:t>链接</a:t>
            </a:r>
            <a:r>
              <a:rPr lang="en-US" altLang="zh-CN" dirty="0"/>
              <a:t>: https://pan.baidu.com/s/17EJgzv8KLWVgQujBBkNzZw </a:t>
            </a:r>
            <a:r>
              <a:rPr lang="zh-CN" altLang="en-US" dirty="0"/>
              <a:t>密码</a:t>
            </a:r>
            <a:r>
              <a:rPr lang="en-US" altLang="zh-CN" dirty="0"/>
              <a:t>: 7wgi</a:t>
            </a:r>
          </a:p>
          <a:p>
            <a:pPr marL="0" indent="0">
              <a:buNone/>
            </a:pPr>
            <a:endParaRPr lang="en-US" altLang="zh-CN" dirty="0"/>
          </a:p>
          <a:p>
            <a:pPr marL="0" indent="0">
              <a:buNone/>
            </a:pPr>
            <a:r>
              <a:rPr lang="en-US" altLang="zh-CN" dirty="0"/>
              <a:t>MySQL</a:t>
            </a:r>
          </a:p>
          <a:p>
            <a:pPr marL="0" indent="0">
              <a:buNone/>
            </a:pPr>
            <a:r>
              <a:rPr lang="zh-CN" altLang="en-US" dirty="0"/>
              <a:t>链接</a:t>
            </a:r>
            <a:r>
              <a:rPr lang="en-US" altLang="zh-CN" dirty="0"/>
              <a:t>: https://pan.baidu.com/s/1NDvfv_eAkZDyhUWGIdhVpg </a:t>
            </a:r>
            <a:r>
              <a:rPr lang="zh-CN" altLang="en-US" dirty="0"/>
              <a:t>密码</a:t>
            </a:r>
            <a:r>
              <a:rPr lang="en-US" altLang="zh-CN" dirty="0"/>
              <a:t>: y34r</a:t>
            </a:r>
          </a:p>
          <a:p>
            <a:pPr algn="l">
              <a:lnSpc>
                <a:spcPct val="130000"/>
              </a:lnSpc>
            </a:pPr>
            <a:endParaRPr lang="en-US" altLang="zh-CN" kern="100" dirty="0">
              <a:solidFill>
                <a:srgbClr val="000000"/>
              </a:solidFill>
              <a:effectLst/>
              <a:latin typeface="微软雅黑" panose="020B0503020204020204" pitchFamily="34" charset="-122"/>
              <a:ea typeface="宋体" panose="02010600030101010101" pitchFamily="2" charset="-122"/>
              <a:cs typeface="Times New Roman" panose="02020603050405020304" pitchFamily="18" charset="0"/>
            </a:endParaRPr>
          </a:p>
          <a:p>
            <a:pPr algn="l">
              <a:lnSpc>
                <a:spcPct val="130000"/>
              </a:lnSpc>
            </a:pPr>
            <a:r>
              <a:rPr lang="en-US" altLang="zh-CN" kern="100" dirty="0">
                <a:solidFill>
                  <a:srgbClr val="000000"/>
                </a:solidFill>
                <a:effectLst/>
                <a:latin typeface="微软雅黑" panose="020B0503020204020204" pitchFamily="34" charset="-122"/>
                <a:ea typeface="宋体" panose="02010600030101010101" pitchFamily="2" charset="-122"/>
                <a:cs typeface="Times New Roman" panose="02020603050405020304" pitchFamily="18" charset="0"/>
              </a:rPr>
              <a:t>Spring Boot</a:t>
            </a:r>
            <a:r>
              <a:rPr lang="zh-CN" altLang="zh-CN" kern="100" dirty="0">
                <a:solidFill>
                  <a:srgbClr val="000000"/>
                </a:solidFill>
                <a:effectLst/>
                <a:latin typeface="Calibri" panose="020F0502020204030204" pitchFamily="34" charset="0"/>
                <a:ea typeface="微软雅黑" panose="020B0503020204020204" pitchFamily="34" charset="-122"/>
                <a:cs typeface="Times New Roman" panose="02020603050405020304" pitchFamily="18" charset="0"/>
              </a:rPr>
              <a:t>所有软件链接：</a:t>
            </a:r>
            <a:r>
              <a:rPr lang="en-US" altLang="zh-CN" kern="100" dirty="0">
                <a:solidFill>
                  <a:srgbClr val="000000"/>
                </a:solidFill>
                <a:effectLst/>
                <a:latin typeface="Calibri" panose="020F0502020204030204" pitchFamily="34" charset="0"/>
                <a:ea typeface="微软雅黑" panose="020B0503020204020204" pitchFamily="34" charset="-122"/>
                <a:cs typeface="Times New Roman" panose="02020603050405020304" pitchFamily="18" charset="0"/>
              </a:rPr>
              <a:t>https://pan.baidu.com/s/1LGhVLvqTOhEgUju05B7x9Q  </a:t>
            </a:r>
            <a:r>
              <a:rPr lang="zh-CN" altLang="zh-CN" kern="100" dirty="0">
                <a:solidFill>
                  <a:srgbClr val="000000"/>
                </a:solidFill>
                <a:effectLst/>
                <a:latin typeface="Calibri" panose="020F0502020204030204" pitchFamily="34" charset="0"/>
                <a:ea typeface="微软雅黑" panose="020B0503020204020204" pitchFamily="34" charset="-122"/>
                <a:cs typeface="Times New Roman" panose="02020603050405020304" pitchFamily="18" charset="0"/>
              </a:rPr>
              <a:t>提取码：</a:t>
            </a:r>
            <a:r>
              <a:rPr lang="en-US" altLang="zh-CN" kern="100" dirty="0">
                <a:solidFill>
                  <a:srgbClr val="000000"/>
                </a:solidFill>
                <a:effectLst/>
                <a:latin typeface="Calibri" panose="020F0502020204030204" pitchFamily="34" charset="0"/>
                <a:ea typeface="微软雅黑" panose="020B0503020204020204" pitchFamily="34" charset="-122"/>
                <a:cs typeface="Times New Roman" panose="02020603050405020304" pitchFamily="18" charset="0"/>
              </a:rPr>
              <a:t>p7pa </a:t>
            </a:r>
            <a:endParaRPr lang="zh-CN" altLang="zh-CN"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ct val="130000"/>
              </a:lnSpc>
            </a:pPr>
            <a:r>
              <a:rPr lang="en-US" altLang="zh-CN" kern="100" dirty="0">
                <a:solidFill>
                  <a:srgbClr val="000000"/>
                </a:solidFill>
                <a:effectLst/>
                <a:latin typeface="微软雅黑" panose="020B0503020204020204" pitchFamily="34" charset="-122"/>
                <a:ea typeface="宋体" panose="02010600030101010101" pitchFamily="2" charset="-122"/>
                <a:cs typeface="Times New Roman" panose="02020603050405020304" pitchFamily="18" charset="0"/>
              </a:rPr>
              <a:t>Struts2+Hibernate5+Spring5</a:t>
            </a:r>
            <a:r>
              <a:rPr lang="zh-CN" altLang="zh-CN" kern="100" dirty="0">
                <a:solidFill>
                  <a:srgbClr val="000000"/>
                </a:solidFill>
                <a:effectLst/>
                <a:latin typeface="Calibri" panose="020F0502020204030204" pitchFamily="34" charset="0"/>
                <a:ea typeface="微软雅黑" panose="020B0503020204020204" pitchFamily="34" charset="-122"/>
                <a:cs typeface="Times New Roman" panose="02020603050405020304" pitchFamily="18" charset="0"/>
              </a:rPr>
              <a:t>链接</a:t>
            </a:r>
            <a:r>
              <a:rPr lang="en-US" altLang="zh-CN" kern="100" dirty="0">
                <a:solidFill>
                  <a:srgbClr val="000000"/>
                </a:solidFill>
                <a:effectLst/>
                <a:latin typeface="Calibri" panose="020F0502020204030204" pitchFamily="34" charset="0"/>
                <a:ea typeface="微软雅黑" panose="020B0503020204020204" pitchFamily="34" charset="-122"/>
                <a:cs typeface="Times New Roman" panose="02020603050405020304" pitchFamily="18" charset="0"/>
              </a:rPr>
              <a:t>https://pan.baidu.com/s/14m61wFUUyWRIxbKvaSrb0g </a:t>
            </a:r>
            <a:r>
              <a:rPr lang="zh-CN" altLang="zh-CN" kern="100" dirty="0">
                <a:solidFill>
                  <a:srgbClr val="000000"/>
                </a:solidFill>
                <a:effectLst/>
                <a:latin typeface="Calibri" panose="020F0502020204030204" pitchFamily="34" charset="0"/>
                <a:ea typeface="微软雅黑" panose="020B0503020204020204" pitchFamily="34" charset="-122"/>
                <a:cs typeface="Times New Roman" panose="02020603050405020304" pitchFamily="18" charset="0"/>
              </a:rPr>
              <a:t>提取码：</a:t>
            </a:r>
            <a:r>
              <a:rPr lang="en-US" altLang="zh-CN" kern="100" dirty="0">
                <a:solidFill>
                  <a:srgbClr val="000000"/>
                </a:solidFill>
                <a:effectLst/>
                <a:latin typeface="Calibri" panose="020F0502020204030204" pitchFamily="34" charset="0"/>
                <a:ea typeface="微软雅黑" panose="020B0503020204020204" pitchFamily="34" charset="-122"/>
                <a:cs typeface="Times New Roman" panose="02020603050405020304" pitchFamily="18" charset="0"/>
              </a:rPr>
              <a:t>lv14</a:t>
            </a:r>
            <a:endParaRPr lang="en-US" altLang="zh-C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465" y="282012"/>
            <a:ext cx="4245372" cy="461665"/>
          </a:xfrm>
          <a:prstGeom prst="rect">
            <a:avLst/>
          </a:prstGeom>
          <a:noFill/>
        </p:spPr>
        <p:txBody>
          <a:bodyPr wrap="square" rtlCol="0">
            <a:spAutoFit/>
          </a:bodyPr>
          <a:lstStyle/>
          <a:p>
            <a:r>
              <a:rPr lang="en-US" altLang="zh-CN" sz="2400" b="1" dirty="0">
                <a:solidFill>
                  <a:schemeClr val="bg1"/>
                </a:solidFill>
              </a:rPr>
              <a:t>1.  </a:t>
            </a:r>
            <a:r>
              <a:rPr lang="zh-CN" altLang="zh-CN" sz="2400" b="1" dirty="0">
                <a:solidFill>
                  <a:schemeClr val="bg1"/>
                </a:solidFill>
              </a:rPr>
              <a:t>访问</a:t>
            </a:r>
            <a:r>
              <a:rPr lang="en-US" altLang="zh-CN" sz="2400" b="1" dirty="0">
                <a:solidFill>
                  <a:schemeClr val="bg1"/>
                </a:solidFill>
              </a:rPr>
              <a:t>Oracle</a:t>
            </a:r>
            <a:r>
              <a:rPr lang="zh-CN" altLang="zh-CN" sz="2400" b="1" dirty="0">
                <a:solidFill>
                  <a:schemeClr val="bg1"/>
                </a:solidFill>
              </a:rPr>
              <a:t>官网</a:t>
            </a:r>
            <a:r>
              <a:rPr lang="en-US" altLang="zh-CN" sz="2400" b="1" dirty="0">
                <a:solidFill>
                  <a:schemeClr val="bg1"/>
                </a:solidFill>
              </a:rPr>
              <a:t>Java</a:t>
            </a:r>
            <a:r>
              <a:rPr lang="zh-CN" altLang="zh-CN" sz="2400" b="1" dirty="0">
                <a:solidFill>
                  <a:schemeClr val="bg1"/>
                </a:solidFill>
              </a:rPr>
              <a:t>主题页</a:t>
            </a:r>
            <a:endParaRPr lang="zh-CN" altLang="zh-CN" sz="2400" dirty="0">
              <a:solidFill>
                <a:schemeClr val="bg1"/>
              </a:solidFill>
            </a:endParaRPr>
          </a:p>
        </p:txBody>
      </p:sp>
      <p:sp>
        <p:nvSpPr>
          <p:cNvPr id="3" name="TextBox 2"/>
          <p:cNvSpPr txBox="1"/>
          <p:nvPr/>
        </p:nvSpPr>
        <p:spPr>
          <a:xfrm>
            <a:off x="613263" y="823488"/>
            <a:ext cx="10111563" cy="1200329"/>
          </a:xfrm>
          <a:prstGeom prst="rect">
            <a:avLst/>
          </a:prstGeom>
          <a:noFill/>
        </p:spPr>
        <p:txBody>
          <a:bodyPr wrap="square" rtlCol="0">
            <a:spAutoFit/>
          </a:bodyPr>
          <a:lstStyle/>
          <a:p>
            <a:pPr indent="446405"/>
            <a:r>
              <a:rPr lang="en-US" altLang="zh-CN" sz="2400" dirty="0"/>
              <a:t>Oracle</a:t>
            </a:r>
            <a:r>
              <a:rPr lang="zh-CN" altLang="zh-CN" sz="2400" dirty="0"/>
              <a:t>官方的</a:t>
            </a:r>
            <a:r>
              <a:rPr lang="en-US" altLang="zh-CN" sz="2400" dirty="0"/>
              <a:t>Java</a:t>
            </a:r>
            <a:r>
              <a:rPr lang="zh-CN" altLang="zh-CN" sz="2400" dirty="0"/>
              <a:t>页网址为：</a:t>
            </a:r>
            <a:r>
              <a:rPr lang="en-US" altLang="zh-CN" sz="2400" dirty="0"/>
              <a:t>http://www.oracle.com/technetwork/java/javase/downloads/index.html</a:t>
            </a:r>
            <a:r>
              <a:rPr lang="zh-CN" altLang="zh-CN" sz="2400" dirty="0"/>
              <a:t>，如图</a:t>
            </a:r>
            <a:r>
              <a:rPr lang="en-US" altLang="zh-CN" sz="2400" dirty="0"/>
              <a:t>1.3</a:t>
            </a:r>
            <a:r>
              <a:rPr lang="zh-CN" altLang="zh-CN" sz="2400" dirty="0"/>
              <a:t>所示。</a:t>
            </a:r>
            <a:endParaRPr lang="zh-CN" altLang="en-US" sz="2400" dirty="0"/>
          </a:p>
        </p:txBody>
      </p:sp>
      <p:pic>
        <p:nvPicPr>
          <p:cNvPr id="409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7883" y="1903560"/>
            <a:ext cx="7034582" cy="440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465" y="282012"/>
            <a:ext cx="4245372" cy="461665"/>
          </a:xfrm>
          <a:prstGeom prst="rect">
            <a:avLst/>
          </a:prstGeom>
          <a:noFill/>
        </p:spPr>
        <p:txBody>
          <a:bodyPr wrap="square" rtlCol="0">
            <a:spAutoFit/>
          </a:bodyPr>
          <a:lstStyle/>
          <a:p>
            <a:r>
              <a:rPr lang="en-US" altLang="zh-CN" sz="2400" b="1" dirty="0">
                <a:solidFill>
                  <a:schemeClr val="bg1"/>
                </a:solidFill>
              </a:rPr>
              <a:t>2</a:t>
            </a:r>
            <a:r>
              <a:rPr lang="zh-CN" altLang="zh-CN" sz="2400" b="1" dirty="0">
                <a:solidFill>
                  <a:schemeClr val="bg1"/>
                </a:solidFill>
              </a:rPr>
              <a:t>．选择合适的</a:t>
            </a:r>
            <a:r>
              <a:rPr lang="en-US" altLang="zh-CN" sz="2400" b="1" dirty="0">
                <a:solidFill>
                  <a:schemeClr val="bg1"/>
                </a:solidFill>
              </a:rPr>
              <a:t>JDK</a:t>
            </a:r>
            <a:r>
              <a:rPr lang="zh-CN" altLang="zh-CN" sz="2400" b="1" dirty="0">
                <a:solidFill>
                  <a:schemeClr val="bg1"/>
                </a:solidFill>
              </a:rPr>
              <a:t>版本下载</a:t>
            </a:r>
            <a:endParaRPr lang="zh-CN" altLang="zh-CN" sz="2400" dirty="0">
              <a:solidFill>
                <a:schemeClr val="bg1"/>
              </a:solidFill>
            </a:endParaRPr>
          </a:p>
        </p:txBody>
      </p:sp>
      <p:sp>
        <p:nvSpPr>
          <p:cNvPr id="3" name="TextBox 2"/>
          <p:cNvSpPr txBox="1"/>
          <p:nvPr/>
        </p:nvSpPr>
        <p:spPr>
          <a:xfrm>
            <a:off x="729079" y="849249"/>
            <a:ext cx="10313582" cy="1938992"/>
          </a:xfrm>
          <a:prstGeom prst="rect">
            <a:avLst/>
          </a:prstGeom>
          <a:noFill/>
        </p:spPr>
        <p:txBody>
          <a:bodyPr wrap="square" rtlCol="0">
            <a:spAutoFit/>
          </a:bodyPr>
          <a:lstStyle/>
          <a:p>
            <a:pPr indent="446405"/>
            <a:r>
              <a:rPr lang="zh-CN" altLang="zh-CN" sz="2400" dirty="0"/>
              <a:t>下载页面的中央有选择链接区，列出了适用于各种不同操作系统平台的</a:t>
            </a:r>
            <a:r>
              <a:rPr lang="en-US" altLang="zh-CN" sz="2400" dirty="0"/>
              <a:t>JDK</a:t>
            </a:r>
            <a:r>
              <a:rPr lang="zh-CN" altLang="zh-CN" sz="2400" dirty="0"/>
              <a:t>下载链接，点击选中“</a:t>
            </a:r>
            <a:r>
              <a:rPr lang="en-US" altLang="zh-CN" sz="2400" dirty="0"/>
              <a:t>Accept License Agreement</a:t>
            </a:r>
            <a:r>
              <a:rPr lang="zh-CN" altLang="zh-CN" sz="2400" dirty="0"/>
              <a:t>”，即可根据需要下载合适的</a:t>
            </a:r>
            <a:r>
              <a:rPr lang="en-US" altLang="zh-CN" sz="2400" dirty="0"/>
              <a:t>JDK</a:t>
            </a:r>
            <a:r>
              <a:rPr lang="zh-CN" altLang="zh-CN" sz="2400" dirty="0"/>
              <a:t>版本，</a:t>
            </a:r>
            <a:r>
              <a:rPr lang="zh-CN" altLang="en-US" sz="2400" dirty="0"/>
              <a:t>例如</a:t>
            </a:r>
            <a:r>
              <a:rPr lang="zh-CN" altLang="zh-CN" sz="2400" dirty="0"/>
              <a:t>所用计算机的操作系统是</a:t>
            </a:r>
            <a:r>
              <a:rPr lang="en-US" altLang="zh-CN" sz="2400" dirty="0"/>
              <a:t>32</a:t>
            </a:r>
            <a:r>
              <a:rPr lang="zh-CN" altLang="zh-CN" sz="2400" dirty="0"/>
              <a:t>位</a:t>
            </a:r>
            <a:r>
              <a:rPr lang="en-US" altLang="zh-CN" sz="2400" dirty="0"/>
              <a:t>Windows 7</a:t>
            </a:r>
            <a:r>
              <a:rPr lang="zh-CN" altLang="zh-CN" sz="2400" dirty="0"/>
              <a:t>旗舰版，</a:t>
            </a:r>
            <a:r>
              <a:rPr lang="zh-CN" altLang="en-US" sz="2400" dirty="0"/>
              <a:t>则</a:t>
            </a:r>
            <a:r>
              <a:rPr lang="zh-CN" altLang="zh-CN" sz="2400" dirty="0"/>
              <a:t>选适用于</a:t>
            </a:r>
            <a:r>
              <a:rPr lang="en-US" altLang="zh-CN" sz="2400" dirty="0"/>
              <a:t>Windows x86</a:t>
            </a:r>
            <a:r>
              <a:rPr lang="zh-CN" altLang="zh-CN" sz="2400" dirty="0"/>
              <a:t>体系的</a:t>
            </a:r>
            <a:r>
              <a:rPr lang="en-US" altLang="zh-CN" sz="2400" dirty="0"/>
              <a:t>JDK</a:t>
            </a:r>
            <a:r>
              <a:rPr lang="zh-CN" altLang="zh-CN" sz="2400" dirty="0"/>
              <a:t>，点“</a:t>
            </a:r>
            <a:r>
              <a:rPr lang="en-US" altLang="zh-CN" sz="2400" u="sng" dirty="0"/>
              <a:t>jdk-8u131-windows-i586.exe</a:t>
            </a:r>
            <a:r>
              <a:rPr lang="zh-CN" altLang="zh-CN" sz="2400" dirty="0"/>
              <a:t>”链接开始下载，如图</a:t>
            </a:r>
            <a:r>
              <a:rPr lang="en-US" altLang="zh-CN" sz="2400" dirty="0"/>
              <a:t>1.4</a:t>
            </a:r>
            <a:r>
              <a:rPr lang="zh-CN" altLang="zh-CN" sz="2400" dirty="0"/>
              <a:t>所示。</a:t>
            </a: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3405486" y="2632146"/>
          <a:ext cx="6023714" cy="3790891"/>
        </p:xfrm>
        <a:graphic>
          <a:graphicData uri="http://schemas.openxmlformats.org/presentationml/2006/ole">
            <mc:AlternateContent xmlns:mc="http://schemas.openxmlformats.org/markup-compatibility/2006">
              <mc:Choice xmlns:v="urn:schemas-microsoft-com:vml" Requires="v">
                <p:oleObj name="Visio" r:id="rId2" imgW="9448800" imgH="5943600" progId="Visio.Drawing.11">
                  <p:embed/>
                </p:oleObj>
              </mc:Choice>
              <mc:Fallback>
                <p:oleObj name="Visio" r:id="rId2" imgW="9448800" imgH="5943600" progId="Visio.Drawing.11">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5486" y="2632146"/>
                        <a:ext cx="6023714" cy="3790891"/>
                      </a:xfrm>
                      <a:prstGeom prst="rect">
                        <a:avLst/>
                      </a:prstGeom>
                      <a:noFill/>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465" y="282012"/>
            <a:ext cx="4245372" cy="461665"/>
          </a:xfrm>
          <a:prstGeom prst="rect">
            <a:avLst/>
          </a:prstGeom>
          <a:noFill/>
        </p:spPr>
        <p:txBody>
          <a:bodyPr wrap="square" rtlCol="0">
            <a:spAutoFit/>
          </a:bodyPr>
          <a:lstStyle/>
          <a:p>
            <a:r>
              <a:rPr lang="en-US" altLang="zh-CN" sz="2400" b="1" dirty="0">
                <a:solidFill>
                  <a:schemeClr val="bg1"/>
                </a:solidFill>
              </a:rPr>
              <a:t>3</a:t>
            </a:r>
            <a:r>
              <a:rPr lang="zh-CN" altLang="zh-CN" sz="2400" b="1" dirty="0">
                <a:solidFill>
                  <a:schemeClr val="bg1"/>
                </a:solidFill>
              </a:rPr>
              <a:t>．安装</a:t>
            </a:r>
            <a:r>
              <a:rPr lang="en-US" altLang="zh-CN" sz="2400" b="1" dirty="0">
                <a:solidFill>
                  <a:schemeClr val="bg1"/>
                </a:solidFill>
              </a:rPr>
              <a:t>JDK</a:t>
            </a:r>
            <a:r>
              <a:rPr lang="zh-CN" altLang="zh-CN" sz="2400" b="1" dirty="0">
                <a:solidFill>
                  <a:schemeClr val="bg1"/>
                </a:solidFill>
              </a:rPr>
              <a:t>和</a:t>
            </a:r>
            <a:r>
              <a:rPr lang="en-US" altLang="zh-CN" sz="2400" b="1" dirty="0">
                <a:solidFill>
                  <a:schemeClr val="bg1"/>
                </a:solidFill>
              </a:rPr>
              <a:t>JRE</a:t>
            </a:r>
            <a:endParaRPr lang="zh-CN" altLang="zh-CN" sz="2400" dirty="0">
              <a:solidFill>
                <a:schemeClr val="bg1"/>
              </a:solidFill>
            </a:endParaRPr>
          </a:p>
        </p:txBody>
      </p:sp>
      <p:sp>
        <p:nvSpPr>
          <p:cNvPr id="3" name="矩形 2"/>
          <p:cNvSpPr/>
          <p:nvPr/>
        </p:nvSpPr>
        <p:spPr>
          <a:xfrm>
            <a:off x="1292445" y="1170985"/>
            <a:ext cx="8267007" cy="461665"/>
          </a:xfrm>
          <a:prstGeom prst="rect">
            <a:avLst/>
          </a:prstGeom>
        </p:spPr>
        <p:txBody>
          <a:bodyPr wrap="none">
            <a:spAutoFit/>
          </a:bodyPr>
          <a:lstStyle/>
          <a:p>
            <a:pPr latinLnBrk="1"/>
            <a:r>
              <a:rPr lang="zh-CN" altLang="zh-CN" sz="2400" dirty="0"/>
              <a:t>双击下载得到的可执行文件，启动安装向导，如图</a:t>
            </a:r>
            <a:r>
              <a:rPr lang="en-US" altLang="zh-CN" sz="2400" dirty="0"/>
              <a:t>1.5</a:t>
            </a:r>
            <a:r>
              <a:rPr lang="zh-CN" altLang="zh-CN" sz="2400" dirty="0"/>
              <a:t>所示。</a:t>
            </a:r>
          </a:p>
        </p:txBody>
      </p:sp>
      <p:pic>
        <p:nvPicPr>
          <p:cNvPr id="1024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9323" y="1667907"/>
            <a:ext cx="5595458" cy="425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465" y="282012"/>
            <a:ext cx="4245372" cy="461665"/>
          </a:xfrm>
          <a:prstGeom prst="rect">
            <a:avLst/>
          </a:prstGeom>
          <a:noFill/>
        </p:spPr>
        <p:txBody>
          <a:bodyPr wrap="square" rtlCol="0">
            <a:spAutoFit/>
          </a:bodyPr>
          <a:lstStyle/>
          <a:p>
            <a:r>
              <a:rPr lang="en-US" altLang="zh-CN" sz="2400" b="1" dirty="0">
                <a:solidFill>
                  <a:schemeClr val="bg1"/>
                </a:solidFill>
              </a:rPr>
              <a:t>3</a:t>
            </a:r>
            <a:r>
              <a:rPr lang="zh-CN" altLang="zh-CN" sz="2400" b="1" dirty="0">
                <a:solidFill>
                  <a:schemeClr val="bg1"/>
                </a:solidFill>
              </a:rPr>
              <a:t>．安装</a:t>
            </a:r>
            <a:r>
              <a:rPr lang="en-US" altLang="zh-CN" sz="2400" b="1" dirty="0">
                <a:solidFill>
                  <a:schemeClr val="bg1"/>
                </a:solidFill>
              </a:rPr>
              <a:t>JDK</a:t>
            </a:r>
            <a:r>
              <a:rPr lang="zh-CN" altLang="zh-CN" sz="2400" b="1" dirty="0">
                <a:solidFill>
                  <a:schemeClr val="bg1"/>
                </a:solidFill>
              </a:rPr>
              <a:t>和</a:t>
            </a:r>
            <a:r>
              <a:rPr lang="en-US" altLang="zh-CN" sz="2400" b="1" dirty="0">
                <a:solidFill>
                  <a:schemeClr val="bg1"/>
                </a:solidFill>
              </a:rPr>
              <a:t>JRE</a:t>
            </a:r>
            <a:endParaRPr lang="zh-CN" altLang="zh-CN" sz="2400" dirty="0">
              <a:solidFill>
                <a:schemeClr val="bg1"/>
              </a:solidFill>
            </a:endParaRPr>
          </a:p>
        </p:txBody>
      </p:sp>
      <p:sp>
        <p:nvSpPr>
          <p:cNvPr id="3" name="TextBox 2"/>
          <p:cNvSpPr txBox="1"/>
          <p:nvPr/>
        </p:nvSpPr>
        <p:spPr>
          <a:xfrm>
            <a:off x="852602" y="838973"/>
            <a:ext cx="9952075" cy="1569660"/>
          </a:xfrm>
          <a:prstGeom prst="rect">
            <a:avLst/>
          </a:prstGeom>
          <a:noFill/>
        </p:spPr>
        <p:txBody>
          <a:bodyPr wrap="square" rtlCol="0">
            <a:spAutoFit/>
          </a:bodyPr>
          <a:lstStyle/>
          <a:p>
            <a:pPr indent="446405"/>
            <a:r>
              <a:rPr lang="zh-CN" altLang="zh-CN" sz="2400" dirty="0"/>
              <a:t>安装完</a:t>
            </a:r>
            <a:r>
              <a:rPr lang="en-US" altLang="zh-CN" sz="2400" dirty="0"/>
              <a:t>JDK</a:t>
            </a:r>
            <a:r>
              <a:rPr lang="zh-CN" altLang="zh-CN" sz="2400" dirty="0"/>
              <a:t>后，向导会自动弹出【</a:t>
            </a:r>
            <a:r>
              <a:rPr lang="en-US" altLang="zh-CN" sz="2400" dirty="0"/>
              <a:t>Java</a:t>
            </a:r>
            <a:r>
              <a:rPr lang="zh-CN" altLang="zh-CN" sz="2400" dirty="0"/>
              <a:t>安装】对话框接着安装其配套的</a:t>
            </a:r>
            <a:r>
              <a:rPr lang="en-US" altLang="zh-CN" sz="2400" dirty="0"/>
              <a:t>JRE</a:t>
            </a:r>
            <a:r>
              <a:rPr lang="zh-CN" altLang="zh-CN" sz="2400" dirty="0"/>
              <a:t>，如图</a:t>
            </a:r>
            <a:r>
              <a:rPr lang="en-US" altLang="zh-CN" sz="2400" dirty="0"/>
              <a:t>1.6</a:t>
            </a:r>
            <a:r>
              <a:rPr lang="zh-CN" altLang="zh-CN" sz="2400" dirty="0"/>
              <a:t>所示。系统显示</a:t>
            </a:r>
            <a:r>
              <a:rPr lang="en-US" altLang="zh-CN" sz="2400" dirty="0"/>
              <a:t>JRE</a:t>
            </a:r>
            <a:r>
              <a:rPr lang="zh-CN" altLang="zh-CN" sz="2400" dirty="0"/>
              <a:t>会被安装到“</a:t>
            </a:r>
            <a:r>
              <a:rPr lang="en-US" altLang="zh-CN" sz="2400" dirty="0"/>
              <a:t>C:\Program Files\Java\jre1.8.0_131</a:t>
            </a:r>
            <a:r>
              <a:rPr lang="zh-CN" altLang="zh-CN" sz="2400" dirty="0"/>
              <a:t>”，保持这个默认的路径，单击【下一步】按钮开始安装，直到完成。</a:t>
            </a:r>
          </a:p>
        </p:txBody>
      </p:sp>
      <p:pic>
        <p:nvPicPr>
          <p:cNvPr id="1126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8725" y="2264734"/>
            <a:ext cx="4848484" cy="36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465" y="282012"/>
            <a:ext cx="4245372" cy="461665"/>
          </a:xfrm>
          <a:prstGeom prst="rect">
            <a:avLst/>
          </a:prstGeom>
          <a:noFill/>
        </p:spPr>
        <p:txBody>
          <a:bodyPr wrap="square" rtlCol="0">
            <a:spAutoFit/>
          </a:bodyPr>
          <a:lstStyle/>
          <a:p>
            <a:r>
              <a:rPr lang="en-US" altLang="zh-CN" sz="2400" b="1" dirty="0">
                <a:solidFill>
                  <a:schemeClr val="bg1"/>
                </a:solidFill>
              </a:rPr>
              <a:t>4</a:t>
            </a:r>
            <a:r>
              <a:rPr lang="zh-CN" altLang="zh-CN" sz="2400" b="1" dirty="0">
                <a:solidFill>
                  <a:schemeClr val="bg1"/>
                </a:solidFill>
              </a:rPr>
              <a:t>．设置环境变量</a:t>
            </a:r>
            <a:endParaRPr lang="zh-CN" altLang="zh-CN" sz="2400" dirty="0">
              <a:solidFill>
                <a:schemeClr val="bg1"/>
              </a:solidFill>
            </a:endParaRPr>
          </a:p>
        </p:txBody>
      </p:sp>
      <p:sp>
        <p:nvSpPr>
          <p:cNvPr id="3" name="TextBox 2"/>
          <p:cNvSpPr txBox="1"/>
          <p:nvPr/>
        </p:nvSpPr>
        <p:spPr>
          <a:xfrm>
            <a:off x="816209" y="814568"/>
            <a:ext cx="10345479" cy="1569660"/>
          </a:xfrm>
          <a:prstGeom prst="rect">
            <a:avLst/>
          </a:prstGeom>
          <a:noFill/>
        </p:spPr>
        <p:txBody>
          <a:bodyPr wrap="square" rtlCol="0">
            <a:spAutoFit/>
          </a:bodyPr>
          <a:lstStyle/>
          <a:p>
            <a:pPr indent="446405" latinLnBrk="1"/>
            <a:r>
              <a:rPr lang="zh-CN" altLang="zh-CN" sz="2400" b="1" dirty="0"/>
              <a:t>（</a:t>
            </a:r>
            <a:r>
              <a:rPr lang="en-US" altLang="zh-CN" sz="2400" b="1" dirty="0"/>
              <a:t>1</a:t>
            </a:r>
            <a:r>
              <a:rPr lang="zh-CN" altLang="zh-CN" sz="2400" b="1" dirty="0"/>
              <a:t>）打开【环境变量】对话框</a:t>
            </a:r>
          </a:p>
          <a:p>
            <a:pPr indent="446405"/>
            <a:r>
              <a:rPr lang="zh-CN" altLang="zh-CN" sz="2400" dirty="0"/>
              <a:t>右击桌面上的“计算机”图标，选择【属性】，在弹出的控制面板主页中单击“</a:t>
            </a:r>
            <a:r>
              <a:rPr lang="zh-CN" altLang="zh-CN" sz="2400" u="sng" dirty="0"/>
              <a:t>高级系统设置</a:t>
            </a:r>
            <a:r>
              <a:rPr lang="zh-CN" altLang="zh-CN" sz="2400" dirty="0"/>
              <a:t>”链接项，在弹出的【系统属性】对话框中单击【环境变量】按钮，弹出【环境变量】对话框，操作过程如图</a:t>
            </a:r>
            <a:r>
              <a:rPr lang="en-US" altLang="zh-CN" sz="2400" dirty="0"/>
              <a:t>1.7</a:t>
            </a:r>
            <a:r>
              <a:rPr lang="zh-CN" altLang="zh-CN" sz="2400" dirty="0"/>
              <a:t>所示。</a:t>
            </a:r>
          </a:p>
        </p:txBody>
      </p:sp>
      <p:sp>
        <p:nvSpPr>
          <p:cNvPr id="4"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3280536" y="2542582"/>
          <a:ext cx="5539562" cy="4315418"/>
        </p:xfrm>
        <a:graphic>
          <a:graphicData uri="http://schemas.openxmlformats.org/presentationml/2006/ole">
            <mc:AlternateContent xmlns:mc="http://schemas.openxmlformats.org/markup-compatibility/2006">
              <mc:Choice xmlns:v="urn:schemas-microsoft-com:vml" Requires="v">
                <p:oleObj name="Visio" r:id="rId2" imgW="11379200" imgH="8826500" progId="Visio.Drawing.11">
                  <p:embed/>
                </p:oleObj>
              </mc:Choice>
              <mc:Fallback>
                <p:oleObj name="Visio" r:id="rId2" imgW="11379200" imgH="8826500" progId="Visio.Drawing.11">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0536" y="2542582"/>
                        <a:ext cx="5539562" cy="4315418"/>
                      </a:xfrm>
                      <a:prstGeom prst="rect">
                        <a:avLst/>
                      </a:prstGeom>
                      <a:noFill/>
                    </p:spPr>
                  </p:pic>
                </p:oleObj>
              </mc:Fallback>
            </mc:AlternateContent>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465" y="282012"/>
            <a:ext cx="4245372" cy="461665"/>
          </a:xfrm>
          <a:prstGeom prst="rect">
            <a:avLst/>
          </a:prstGeom>
          <a:noFill/>
        </p:spPr>
        <p:txBody>
          <a:bodyPr wrap="square" rtlCol="0">
            <a:spAutoFit/>
          </a:bodyPr>
          <a:lstStyle/>
          <a:p>
            <a:r>
              <a:rPr lang="en-US" altLang="zh-CN" sz="2400" b="1" dirty="0">
                <a:solidFill>
                  <a:schemeClr val="bg1"/>
                </a:solidFill>
              </a:rPr>
              <a:t>4</a:t>
            </a:r>
            <a:r>
              <a:rPr lang="zh-CN" altLang="zh-CN" sz="2400" b="1" dirty="0">
                <a:solidFill>
                  <a:schemeClr val="bg1"/>
                </a:solidFill>
              </a:rPr>
              <a:t>．设置环境变量</a:t>
            </a:r>
            <a:endParaRPr lang="zh-CN" altLang="zh-CN" sz="2400" dirty="0">
              <a:solidFill>
                <a:schemeClr val="bg1"/>
              </a:solidFill>
            </a:endParaRPr>
          </a:p>
        </p:txBody>
      </p:sp>
      <p:sp>
        <p:nvSpPr>
          <p:cNvPr id="3" name="TextBox 2"/>
          <p:cNvSpPr txBox="1"/>
          <p:nvPr/>
        </p:nvSpPr>
        <p:spPr>
          <a:xfrm>
            <a:off x="814569" y="861095"/>
            <a:ext cx="10281683" cy="1938992"/>
          </a:xfrm>
          <a:prstGeom prst="rect">
            <a:avLst/>
          </a:prstGeom>
          <a:noFill/>
        </p:spPr>
        <p:txBody>
          <a:bodyPr wrap="square" rtlCol="0">
            <a:spAutoFit/>
          </a:bodyPr>
          <a:lstStyle/>
          <a:p>
            <a:pPr indent="446405" latinLnBrk="1"/>
            <a:r>
              <a:rPr lang="zh-CN" altLang="zh-CN" sz="2400" b="1" dirty="0"/>
              <a:t>（</a:t>
            </a:r>
            <a:r>
              <a:rPr lang="en-US" altLang="zh-CN" sz="2400" b="1" dirty="0"/>
              <a:t>2</a:t>
            </a:r>
            <a:r>
              <a:rPr lang="zh-CN" altLang="zh-CN" sz="2400" b="1" dirty="0"/>
              <a:t>）新建系统变量</a:t>
            </a:r>
            <a:r>
              <a:rPr lang="en-US" altLang="zh-CN" sz="2400" b="1" dirty="0"/>
              <a:t>JAVA_HOME</a:t>
            </a:r>
            <a:endParaRPr lang="zh-CN" altLang="zh-CN" sz="2400" b="1" dirty="0"/>
          </a:p>
          <a:p>
            <a:pPr indent="446405" latinLnBrk="1"/>
            <a:r>
              <a:rPr lang="zh-CN" altLang="zh-CN" sz="2400" dirty="0"/>
              <a:t>在“系统变量”列表下单击【新建】按钮，弹出【新建系统变量】对话框。在“变量名”栏中输入“</a:t>
            </a:r>
            <a:r>
              <a:rPr lang="en-US" altLang="zh-CN" sz="2400" dirty="0"/>
              <a:t>JAVA_HOME</a:t>
            </a:r>
            <a:r>
              <a:rPr lang="zh-CN" altLang="zh-CN" sz="2400" dirty="0"/>
              <a:t>”，在“变量值”栏中输入</a:t>
            </a:r>
            <a:r>
              <a:rPr lang="en-US" altLang="zh-CN" sz="2400" dirty="0"/>
              <a:t>JDK</a:t>
            </a:r>
            <a:r>
              <a:rPr lang="zh-CN" altLang="zh-CN" sz="2400" dirty="0"/>
              <a:t>安装路径“</a:t>
            </a:r>
            <a:r>
              <a:rPr lang="en-US" altLang="zh-CN" sz="2400" dirty="0"/>
              <a:t>C:\Program Files\Java\jdk1.8.0_131</a:t>
            </a:r>
            <a:r>
              <a:rPr lang="zh-CN" altLang="zh-CN" sz="2400" dirty="0"/>
              <a:t>”，如图</a:t>
            </a:r>
            <a:r>
              <a:rPr lang="en-US" altLang="zh-CN" sz="2400" dirty="0"/>
              <a:t>1.8</a:t>
            </a:r>
            <a:r>
              <a:rPr lang="zh-CN" altLang="zh-CN" sz="2400" dirty="0"/>
              <a:t>所示，单击【确定】按钮。</a:t>
            </a:r>
          </a:p>
        </p:txBody>
      </p:sp>
      <p:pic>
        <p:nvPicPr>
          <p:cNvPr id="1331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6667" y="2529398"/>
            <a:ext cx="5240523" cy="213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465" y="282012"/>
            <a:ext cx="4245372" cy="461665"/>
          </a:xfrm>
          <a:prstGeom prst="rect">
            <a:avLst/>
          </a:prstGeom>
          <a:noFill/>
        </p:spPr>
        <p:txBody>
          <a:bodyPr wrap="square" rtlCol="0">
            <a:spAutoFit/>
          </a:bodyPr>
          <a:lstStyle/>
          <a:p>
            <a:r>
              <a:rPr lang="en-US" altLang="zh-CN" sz="2400" b="1" dirty="0">
                <a:solidFill>
                  <a:schemeClr val="bg1"/>
                </a:solidFill>
              </a:rPr>
              <a:t>4</a:t>
            </a:r>
            <a:r>
              <a:rPr lang="zh-CN" altLang="zh-CN" sz="2400" b="1" dirty="0">
                <a:solidFill>
                  <a:schemeClr val="bg1"/>
                </a:solidFill>
              </a:rPr>
              <a:t>．设置环境变量</a:t>
            </a:r>
            <a:endParaRPr lang="zh-CN" altLang="zh-CN" sz="2400" dirty="0">
              <a:solidFill>
                <a:schemeClr val="bg1"/>
              </a:solidFill>
            </a:endParaRPr>
          </a:p>
        </p:txBody>
      </p:sp>
      <p:sp>
        <p:nvSpPr>
          <p:cNvPr id="3" name="TextBox 2"/>
          <p:cNvSpPr txBox="1"/>
          <p:nvPr/>
        </p:nvSpPr>
        <p:spPr>
          <a:xfrm>
            <a:off x="1012518" y="743677"/>
            <a:ext cx="10015870" cy="1569660"/>
          </a:xfrm>
          <a:prstGeom prst="rect">
            <a:avLst/>
          </a:prstGeom>
          <a:noFill/>
        </p:spPr>
        <p:txBody>
          <a:bodyPr wrap="square" rtlCol="0">
            <a:spAutoFit/>
          </a:bodyPr>
          <a:lstStyle/>
          <a:p>
            <a:pPr indent="446405" latinLnBrk="1"/>
            <a:r>
              <a:rPr lang="zh-CN" altLang="zh-CN" sz="2400" b="1" dirty="0"/>
              <a:t>（</a:t>
            </a:r>
            <a:r>
              <a:rPr lang="en-US" altLang="zh-CN" sz="2400" b="1" dirty="0"/>
              <a:t>3</a:t>
            </a:r>
            <a:r>
              <a:rPr lang="zh-CN" altLang="zh-CN" sz="2400" b="1" dirty="0"/>
              <a:t>）设置系统变量</a:t>
            </a:r>
            <a:r>
              <a:rPr lang="en-US" altLang="zh-CN" sz="2400" b="1" dirty="0"/>
              <a:t>Path</a:t>
            </a:r>
            <a:endParaRPr lang="zh-CN" altLang="zh-CN" sz="2400" b="1" dirty="0"/>
          </a:p>
          <a:p>
            <a:pPr indent="446405"/>
            <a:r>
              <a:rPr lang="zh-CN" altLang="zh-CN" sz="2400" dirty="0"/>
              <a:t>在“系统变量”列表中找到名为“</a:t>
            </a:r>
            <a:r>
              <a:rPr lang="en-US" altLang="zh-CN" sz="2400" dirty="0"/>
              <a:t>Path</a:t>
            </a:r>
            <a:r>
              <a:rPr lang="zh-CN" altLang="zh-CN" sz="2400" dirty="0"/>
              <a:t>”的变量，单击【编辑】按钮，在“变量值”字符串中加入路径“</a:t>
            </a:r>
            <a:r>
              <a:rPr lang="en-US" altLang="zh-CN" sz="2400" dirty="0"/>
              <a:t>%JAVA_HOME%\bin;</a:t>
            </a:r>
            <a:r>
              <a:rPr lang="zh-CN" altLang="zh-CN" sz="2400" dirty="0"/>
              <a:t>”，如图</a:t>
            </a:r>
            <a:r>
              <a:rPr lang="en-US" altLang="zh-CN" sz="2400" dirty="0"/>
              <a:t>1.9</a:t>
            </a:r>
            <a:r>
              <a:rPr lang="zh-CN" altLang="zh-CN" sz="2400" dirty="0"/>
              <a:t>所示，单击【确定】按钮。</a:t>
            </a:r>
            <a:endParaRPr lang="zh-CN" altLang="en-US" sz="2400" dirty="0"/>
          </a:p>
        </p:txBody>
      </p:sp>
      <p:pic>
        <p:nvPicPr>
          <p:cNvPr id="1433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4979" y="2523789"/>
            <a:ext cx="5254847" cy="213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465" y="282012"/>
            <a:ext cx="4245372" cy="461665"/>
          </a:xfrm>
          <a:prstGeom prst="rect">
            <a:avLst/>
          </a:prstGeom>
          <a:noFill/>
        </p:spPr>
        <p:txBody>
          <a:bodyPr wrap="square" rtlCol="0">
            <a:spAutoFit/>
          </a:bodyPr>
          <a:lstStyle/>
          <a:p>
            <a:r>
              <a:rPr lang="en-US" altLang="zh-CN" sz="2400" b="1" dirty="0">
                <a:solidFill>
                  <a:schemeClr val="bg1"/>
                </a:solidFill>
              </a:rPr>
              <a:t>5</a:t>
            </a:r>
            <a:r>
              <a:rPr lang="zh-CN" altLang="zh-CN" sz="2400" b="1" dirty="0">
                <a:solidFill>
                  <a:schemeClr val="bg1"/>
                </a:solidFill>
              </a:rPr>
              <a:t>．测试安装</a:t>
            </a:r>
            <a:endParaRPr lang="zh-CN" altLang="zh-CN" sz="2400" dirty="0">
              <a:solidFill>
                <a:schemeClr val="bg1"/>
              </a:solidFill>
            </a:endParaRPr>
          </a:p>
        </p:txBody>
      </p:sp>
      <p:sp>
        <p:nvSpPr>
          <p:cNvPr id="3" name="TextBox 2"/>
          <p:cNvSpPr txBox="1"/>
          <p:nvPr/>
        </p:nvSpPr>
        <p:spPr>
          <a:xfrm>
            <a:off x="925513" y="838260"/>
            <a:ext cx="10143460" cy="1200329"/>
          </a:xfrm>
          <a:prstGeom prst="rect">
            <a:avLst/>
          </a:prstGeom>
          <a:noFill/>
        </p:spPr>
        <p:txBody>
          <a:bodyPr wrap="square" rtlCol="0">
            <a:spAutoFit/>
          </a:bodyPr>
          <a:lstStyle/>
          <a:p>
            <a:pPr indent="446405"/>
            <a:r>
              <a:rPr lang="zh-CN" altLang="zh-CN" sz="2400" dirty="0"/>
              <a:t>读者可以自己测试</a:t>
            </a:r>
            <a:r>
              <a:rPr lang="en-US" altLang="zh-CN" sz="2400" dirty="0"/>
              <a:t>JDK</a:t>
            </a:r>
            <a:r>
              <a:rPr lang="zh-CN" altLang="zh-CN" sz="2400" dirty="0"/>
              <a:t>安装是否成功。选择任务栏【开始】→【运行】，输入“</a:t>
            </a:r>
            <a:r>
              <a:rPr lang="en-US" altLang="zh-CN" sz="2400" dirty="0" err="1"/>
              <a:t>cmd</a:t>
            </a:r>
            <a:r>
              <a:rPr lang="zh-CN" altLang="zh-CN" sz="2400" dirty="0"/>
              <a:t>”并回车，进入命令行界面，输入“</a:t>
            </a:r>
            <a:r>
              <a:rPr lang="en-US" altLang="zh-CN" sz="2400" dirty="0"/>
              <a:t>java -version</a:t>
            </a:r>
            <a:r>
              <a:rPr lang="zh-CN" altLang="zh-CN" sz="2400" dirty="0"/>
              <a:t>”，如果配置成功就会出现</a:t>
            </a:r>
            <a:r>
              <a:rPr lang="en-US" altLang="zh-CN" sz="2400" dirty="0"/>
              <a:t>Java</a:t>
            </a:r>
            <a:r>
              <a:rPr lang="zh-CN" altLang="zh-CN" sz="2400" dirty="0"/>
              <a:t>的版本信息，如图</a:t>
            </a:r>
            <a:r>
              <a:rPr lang="en-US" altLang="zh-CN" sz="2400" dirty="0"/>
              <a:t>1.10</a:t>
            </a:r>
            <a:r>
              <a:rPr lang="zh-CN" altLang="zh-CN" sz="2400" dirty="0"/>
              <a:t>所示。</a:t>
            </a:r>
          </a:p>
        </p:txBody>
      </p:sp>
      <p:pic>
        <p:nvPicPr>
          <p:cNvPr id="1536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3407" y="2290525"/>
            <a:ext cx="6867672" cy="448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69" name="文本框 68"/>
          <p:cNvSpPr txBox="1"/>
          <p:nvPr/>
        </p:nvSpPr>
        <p:spPr>
          <a:xfrm>
            <a:off x="5104781" y="2438097"/>
            <a:ext cx="3667079" cy="523220"/>
          </a:xfrm>
          <a:prstGeom prst="rect">
            <a:avLst/>
          </a:prstGeom>
          <a:gradFill>
            <a:gsLst>
              <a:gs pos="0">
                <a:srgbClr val="CA687F"/>
              </a:gs>
              <a:gs pos="18000">
                <a:srgbClr val="CA687F"/>
              </a:gs>
              <a:gs pos="100000">
                <a:srgbClr val="E7B2C4"/>
              </a:gs>
            </a:gsLst>
            <a:lin ang="5400000" scaled="0"/>
          </a:gradFill>
          <a:effectLst/>
        </p:spPr>
        <p:txBody>
          <a:bodyPr wrap="square" rtlCol="0">
            <a:spAutoFit/>
          </a:bodyPr>
          <a:lstStyle/>
          <a:p>
            <a:pPr algn="ctr"/>
            <a:r>
              <a:rPr lang="en-US" altLang="zh-CN" sz="2800" b="1" dirty="0">
                <a:solidFill>
                  <a:schemeClr val="bg1"/>
                </a:solidFill>
              </a:rPr>
              <a:t>Tomcat</a:t>
            </a:r>
            <a:r>
              <a:rPr lang="zh-CN" altLang="zh-CN" sz="2800" b="1" dirty="0">
                <a:solidFill>
                  <a:schemeClr val="bg1"/>
                </a:solidFill>
              </a:rPr>
              <a:t>的安装与配置</a:t>
            </a:r>
          </a:p>
        </p:txBody>
      </p:sp>
      <p:sp>
        <p:nvSpPr>
          <p:cNvPr id="129" name="文本框 128"/>
          <p:cNvSpPr txBox="1"/>
          <p:nvPr/>
        </p:nvSpPr>
        <p:spPr>
          <a:xfrm>
            <a:off x="4214356" y="2373075"/>
            <a:ext cx="828000" cy="707886"/>
          </a:xfrm>
          <a:prstGeom prst="rect">
            <a:avLst/>
          </a:prstGeom>
          <a:noFill/>
          <a:ln>
            <a:noFill/>
          </a:ln>
        </p:spPr>
        <p:txBody>
          <a:bodyPr wrap="square" rtlCol="0">
            <a:spAutoFit/>
          </a:bodyPr>
          <a:lstStyle/>
          <a:p>
            <a:pPr algn="ctr"/>
            <a:r>
              <a:rPr lang="en-US" altLang="zh-CN" sz="4000" b="1" dirty="0">
                <a:solidFill>
                  <a:schemeClr val="bg1"/>
                </a:solidFill>
                <a:latin typeface="微软雅黑" panose="020B0503020204020204" charset="-122"/>
                <a:ea typeface="微软雅黑" panose="020B0503020204020204" charset="-122"/>
              </a:rPr>
              <a:t>02</a:t>
            </a:r>
          </a:p>
        </p:txBody>
      </p:sp>
      <p:sp>
        <p:nvSpPr>
          <p:cNvPr id="130" name="矩形 129"/>
          <p:cNvSpPr/>
          <p:nvPr/>
        </p:nvSpPr>
        <p:spPr>
          <a:xfrm>
            <a:off x="4214356" y="2313018"/>
            <a:ext cx="828000" cy="828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TextBox 1"/>
          <p:cNvSpPr txBox="1"/>
          <p:nvPr/>
        </p:nvSpPr>
        <p:spPr>
          <a:xfrm>
            <a:off x="5105569" y="3124420"/>
            <a:ext cx="4604149" cy="461665"/>
          </a:xfrm>
          <a:prstGeom prst="rect">
            <a:avLst/>
          </a:prstGeom>
          <a:noFill/>
        </p:spPr>
        <p:txBody>
          <a:bodyPr wrap="square" rtlCol="0">
            <a:spAutoFit/>
          </a:bodyPr>
          <a:lstStyle/>
          <a:p>
            <a:r>
              <a:rPr lang="en-US" altLang="zh-CN" sz="2400" b="1" dirty="0"/>
              <a:t>1</a:t>
            </a:r>
            <a:r>
              <a:rPr lang="zh-CN" altLang="zh-CN" sz="2400" b="1" dirty="0"/>
              <a:t>．访问</a:t>
            </a:r>
            <a:r>
              <a:rPr lang="en-US" altLang="zh-CN" sz="2400" b="1" dirty="0"/>
              <a:t>Tomcat</a:t>
            </a:r>
            <a:r>
              <a:rPr lang="zh-CN" altLang="zh-CN" sz="2400" b="1" dirty="0"/>
              <a:t>官网</a:t>
            </a:r>
            <a:endParaRPr lang="zh-CN" altLang="zh-CN" sz="2400" dirty="0"/>
          </a:p>
        </p:txBody>
      </p:sp>
      <p:sp>
        <p:nvSpPr>
          <p:cNvPr id="20" name="TextBox 19"/>
          <p:cNvSpPr txBox="1"/>
          <p:nvPr/>
        </p:nvSpPr>
        <p:spPr>
          <a:xfrm>
            <a:off x="5106153" y="3855915"/>
            <a:ext cx="2883225" cy="461665"/>
          </a:xfrm>
          <a:prstGeom prst="rect">
            <a:avLst/>
          </a:prstGeom>
          <a:noFill/>
        </p:spPr>
        <p:txBody>
          <a:bodyPr wrap="square" rtlCol="0">
            <a:spAutoFit/>
          </a:bodyPr>
          <a:lstStyle/>
          <a:p>
            <a:r>
              <a:rPr lang="en-US" altLang="zh-CN" sz="2400" b="1" dirty="0"/>
              <a:t>3</a:t>
            </a:r>
            <a:r>
              <a:rPr lang="zh-CN" altLang="zh-CN" sz="2400" b="1" dirty="0"/>
              <a:t>．安装</a:t>
            </a:r>
            <a:r>
              <a:rPr lang="en-US" altLang="zh-CN" sz="2400" b="1" dirty="0"/>
              <a:t>Tomcat</a:t>
            </a:r>
            <a:endParaRPr lang="zh-CN" altLang="zh-CN" sz="2400" dirty="0"/>
          </a:p>
        </p:txBody>
      </p:sp>
      <p:sp>
        <p:nvSpPr>
          <p:cNvPr id="21" name="TextBox 20"/>
          <p:cNvSpPr txBox="1"/>
          <p:nvPr/>
        </p:nvSpPr>
        <p:spPr>
          <a:xfrm>
            <a:off x="5105569" y="3493752"/>
            <a:ext cx="4813551" cy="461665"/>
          </a:xfrm>
          <a:prstGeom prst="rect">
            <a:avLst/>
          </a:prstGeom>
          <a:noFill/>
        </p:spPr>
        <p:txBody>
          <a:bodyPr wrap="square" rtlCol="0">
            <a:spAutoFit/>
          </a:bodyPr>
          <a:lstStyle/>
          <a:p>
            <a:r>
              <a:rPr lang="en-US" altLang="zh-CN" sz="2400" b="1" dirty="0"/>
              <a:t>2</a:t>
            </a:r>
            <a:r>
              <a:rPr lang="zh-CN" altLang="zh-CN" sz="2400" b="1" dirty="0"/>
              <a:t>．选择下载所需的软件发布包</a:t>
            </a:r>
            <a:endParaRPr lang="zh-CN" altLang="zh-CN" sz="2400" dirty="0"/>
          </a:p>
        </p:txBody>
      </p:sp>
      <p:sp>
        <p:nvSpPr>
          <p:cNvPr id="22" name="TextBox 21"/>
          <p:cNvSpPr txBox="1"/>
          <p:nvPr/>
        </p:nvSpPr>
        <p:spPr>
          <a:xfrm>
            <a:off x="5106155" y="4225247"/>
            <a:ext cx="3017246" cy="461665"/>
          </a:xfrm>
          <a:prstGeom prst="rect">
            <a:avLst/>
          </a:prstGeom>
          <a:noFill/>
        </p:spPr>
        <p:txBody>
          <a:bodyPr wrap="square" rtlCol="0">
            <a:spAutoFit/>
          </a:bodyPr>
          <a:lstStyle/>
          <a:p>
            <a:r>
              <a:rPr lang="en-US" altLang="zh-CN" sz="2400" b="1" dirty="0"/>
              <a:t>4</a:t>
            </a:r>
            <a:r>
              <a:rPr lang="zh-CN" altLang="zh-CN" sz="2400" b="1" dirty="0"/>
              <a:t>．测试安装</a:t>
            </a:r>
            <a:endParaRPr lang="zh-CN" altLang="zh-CN" sz="2400" dirty="0"/>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465" y="282012"/>
            <a:ext cx="2862842" cy="523220"/>
          </a:xfrm>
          <a:prstGeom prst="rect">
            <a:avLst/>
          </a:prstGeom>
          <a:noFill/>
        </p:spPr>
        <p:txBody>
          <a:bodyPr wrap="square" rtlCol="0">
            <a:spAutoFit/>
          </a:bodyPr>
          <a:lstStyle/>
          <a:p>
            <a:r>
              <a:rPr lang="en-US" altLang="zh-CN" sz="2800" b="1" dirty="0">
                <a:solidFill>
                  <a:schemeClr val="bg1"/>
                </a:solidFill>
              </a:rPr>
              <a:t>Java EE</a:t>
            </a:r>
            <a:r>
              <a:rPr lang="zh-CN" altLang="zh-CN" sz="2800" b="1" dirty="0">
                <a:solidFill>
                  <a:schemeClr val="bg1"/>
                </a:solidFill>
              </a:rPr>
              <a:t>概述</a:t>
            </a:r>
          </a:p>
        </p:txBody>
      </p:sp>
      <p:sp>
        <p:nvSpPr>
          <p:cNvPr id="3" name="TextBox 2"/>
          <p:cNvSpPr txBox="1"/>
          <p:nvPr/>
        </p:nvSpPr>
        <p:spPr>
          <a:xfrm>
            <a:off x="851418" y="1244012"/>
            <a:ext cx="10473069" cy="707886"/>
          </a:xfrm>
          <a:prstGeom prst="rect">
            <a:avLst/>
          </a:prstGeom>
          <a:noFill/>
        </p:spPr>
        <p:txBody>
          <a:bodyPr wrap="square" rtlCol="0">
            <a:spAutoFit/>
          </a:bodyPr>
          <a:lstStyle/>
          <a:p>
            <a:pPr indent="542925"/>
            <a:r>
              <a:rPr lang="en-US" altLang="zh-CN" sz="2000" dirty="0"/>
              <a:t>1996</a:t>
            </a:r>
            <a:r>
              <a:rPr lang="zh-CN" altLang="zh-CN" sz="2000" dirty="0"/>
              <a:t>年，</a:t>
            </a:r>
            <a:r>
              <a:rPr lang="en-US" altLang="zh-CN" sz="2000" dirty="0"/>
              <a:t>Sun Microsystems </a:t>
            </a:r>
            <a:r>
              <a:rPr lang="zh-CN" altLang="zh-CN" sz="2000" dirty="0"/>
              <a:t>公司推出了一种新的纯面向对象的编程语言，命名为</a:t>
            </a:r>
            <a:r>
              <a:rPr lang="en-US" altLang="zh-CN" sz="2000" dirty="0"/>
              <a:t>Java</a:t>
            </a:r>
            <a:r>
              <a:rPr lang="zh-CN" altLang="zh-CN" sz="2000" dirty="0"/>
              <a:t>。</a:t>
            </a:r>
          </a:p>
          <a:p>
            <a:r>
              <a:rPr lang="zh-CN" altLang="zh-CN" sz="2000" dirty="0"/>
              <a:t>根据不同的应用领域将</a:t>
            </a:r>
            <a:r>
              <a:rPr lang="en-US" altLang="zh-CN" sz="2000" dirty="0"/>
              <a:t>Java</a:t>
            </a:r>
            <a:r>
              <a:rPr lang="zh-CN" altLang="zh-CN" sz="2000" dirty="0"/>
              <a:t>语言划分为三大平台：</a:t>
            </a:r>
          </a:p>
        </p:txBody>
      </p:sp>
      <p:cxnSp>
        <p:nvCxnSpPr>
          <p:cNvPr id="4" name="直接连接符 3"/>
          <p:cNvCxnSpPr/>
          <p:nvPr/>
        </p:nvCxnSpPr>
        <p:spPr>
          <a:xfrm>
            <a:off x="1217613" y="2528874"/>
            <a:ext cx="2781300" cy="0"/>
          </a:xfrm>
          <a:prstGeom prst="line">
            <a:avLst/>
          </a:prstGeom>
          <a:solidFill>
            <a:srgbClr val="CA687F"/>
          </a:solidFill>
          <a:ln w="38100">
            <a:solidFill>
              <a:srgbClr val="CA687F"/>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4741863" y="2528874"/>
            <a:ext cx="2781300" cy="0"/>
          </a:xfrm>
          <a:prstGeom prst="line">
            <a:avLst/>
          </a:prstGeom>
          <a:solidFill>
            <a:srgbClr val="CA687F"/>
          </a:solidFill>
          <a:ln w="38100">
            <a:solidFill>
              <a:srgbClr val="CA687F"/>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8189913" y="2528874"/>
            <a:ext cx="2781300" cy="0"/>
          </a:xfrm>
          <a:prstGeom prst="line">
            <a:avLst/>
          </a:prstGeom>
          <a:solidFill>
            <a:srgbClr val="CA687F"/>
          </a:solidFill>
          <a:ln w="38100">
            <a:solidFill>
              <a:srgbClr val="CA687F"/>
            </a:solidFill>
          </a:ln>
        </p:spPr>
        <p:style>
          <a:lnRef idx="1">
            <a:schemeClr val="accent1"/>
          </a:lnRef>
          <a:fillRef idx="0">
            <a:schemeClr val="accent1"/>
          </a:fillRef>
          <a:effectRef idx="0">
            <a:schemeClr val="accent1"/>
          </a:effectRef>
          <a:fontRef idx="minor">
            <a:schemeClr val="tx1"/>
          </a:fontRef>
        </p:style>
      </p:cxnSp>
      <p:sp>
        <p:nvSpPr>
          <p:cNvPr id="7" name="TextBox 18"/>
          <p:cNvSpPr txBox="1"/>
          <p:nvPr/>
        </p:nvSpPr>
        <p:spPr>
          <a:xfrm>
            <a:off x="1235076" y="2637276"/>
            <a:ext cx="2781300" cy="3402470"/>
          </a:xfrm>
          <a:prstGeom prst="rect">
            <a:avLst/>
          </a:prstGeom>
          <a:noFill/>
        </p:spPr>
        <p:txBody>
          <a:bodyPr wrap="square" rtlCol="0">
            <a:spAutoFit/>
          </a:bodyPr>
          <a:lstStyle/>
          <a:p>
            <a:pPr>
              <a:lnSpc>
                <a:spcPct val="130000"/>
              </a:lnSpc>
            </a:pPr>
            <a:r>
              <a:rPr lang="en-US" altLang="zh-CN" sz="2400" b="1" dirty="0"/>
              <a:t>Java Platform Micro Edition</a:t>
            </a:r>
            <a:r>
              <a:rPr lang="en-US" altLang="zh-CN" sz="2400" dirty="0"/>
              <a:t> </a:t>
            </a:r>
            <a:r>
              <a:rPr lang="zh-CN" altLang="zh-CN" sz="2400" dirty="0"/>
              <a:t>简称</a:t>
            </a:r>
            <a:r>
              <a:rPr lang="en-US" altLang="zh-CN" sz="2400" dirty="0"/>
              <a:t>Java ME</a:t>
            </a:r>
            <a:r>
              <a:rPr lang="zh-CN" altLang="zh-CN" sz="2400" dirty="0"/>
              <a:t>，即</a:t>
            </a:r>
            <a:r>
              <a:rPr lang="en-US" altLang="zh-CN" sz="2400" dirty="0"/>
              <a:t>Java</a:t>
            </a:r>
            <a:r>
              <a:rPr lang="zh-CN" altLang="zh-CN" sz="2400" dirty="0"/>
              <a:t>平台微型版。主要用于开发掌上电脑、手机等移动设备使用的嵌入式系统。</a:t>
            </a:r>
            <a:endParaRPr lang="zh-CN" altLang="en-US" sz="2400" dirty="0">
              <a:solidFill>
                <a:schemeClr val="tx1"/>
              </a:solidFill>
              <a:latin typeface="微软雅黑" panose="020B0503020204020204" charset="-122"/>
              <a:ea typeface="微软雅黑" panose="020B0503020204020204" charset="-122"/>
              <a:cs typeface="Levenim MT" panose="02010502060101010101" pitchFamily="2" charset="-79"/>
            </a:endParaRPr>
          </a:p>
        </p:txBody>
      </p:sp>
      <p:sp>
        <p:nvSpPr>
          <p:cNvPr id="8" name="TextBox 18"/>
          <p:cNvSpPr txBox="1"/>
          <p:nvPr/>
        </p:nvSpPr>
        <p:spPr>
          <a:xfrm>
            <a:off x="4741863" y="2775499"/>
            <a:ext cx="2781300" cy="1631216"/>
          </a:xfrm>
          <a:prstGeom prst="rect">
            <a:avLst/>
          </a:prstGeom>
          <a:noFill/>
        </p:spPr>
        <p:txBody>
          <a:bodyPr wrap="square" rtlCol="0">
            <a:spAutoFit/>
          </a:bodyPr>
          <a:lstStyle/>
          <a:p>
            <a:pPr lvl="0"/>
            <a:r>
              <a:rPr lang="en-US" altLang="zh-CN" sz="2000" b="1" dirty="0"/>
              <a:t>Java Platform Standard Edition</a:t>
            </a:r>
            <a:r>
              <a:rPr lang="en-US" altLang="zh-CN" sz="2000" dirty="0"/>
              <a:t> </a:t>
            </a:r>
            <a:r>
              <a:rPr lang="zh-CN" altLang="zh-CN" sz="2000" dirty="0"/>
              <a:t>简称</a:t>
            </a:r>
            <a:r>
              <a:rPr lang="en-US" altLang="zh-CN" sz="2000" dirty="0"/>
              <a:t>Java SE</a:t>
            </a:r>
            <a:r>
              <a:rPr lang="zh-CN" altLang="zh-CN" sz="2000" dirty="0"/>
              <a:t>，即</a:t>
            </a:r>
            <a:r>
              <a:rPr lang="en-US" altLang="zh-CN" sz="2000" dirty="0"/>
              <a:t>Java</a:t>
            </a:r>
            <a:r>
              <a:rPr lang="zh-CN" altLang="zh-CN" sz="2000" dirty="0"/>
              <a:t>平台标准版。主要用于开发一般台式机应用程序。</a:t>
            </a:r>
          </a:p>
        </p:txBody>
      </p:sp>
      <p:sp>
        <p:nvSpPr>
          <p:cNvPr id="9" name="TextBox 18"/>
          <p:cNvSpPr txBox="1"/>
          <p:nvPr/>
        </p:nvSpPr>
        <p:spPr>
          <a:xfrm>
            <a:off x="8189913" y="2775499"/>
            <a:ext cx="2781300" cy="2450671"/>
          </a:xfrm>
          <a:prstGeom prst="rect">
            <a:avLst/>
          </a:prstGeom>
          <a:noFill/>
        </p:spPr>
        <p:txBody>
          <a:bodyPr wrap="square" rtlCol="0">
            <a:spAutoFit/>
          </a:bodyPr>
          <a:lstStyle/>
          <a:p>
            <a:pPr>
              <a:lnSpc>
                <a:spcPct val="130000"/>
              </a:lnSpc>
            </a:pPr>
            <a:r>
              <a:rPr lang="en-US" altLang="zh-CN" sz="2000" b="1" dirty="0"/>
              <a:t>Java Platform Enterprise Edition</a:t>
            </a:r>
            <a:r>
              <a:rPr lang="en-US" altLang="zh-CN" sz="2000" dirty="0"/>
              <a:t> </a:t>
            </a:r>
            <a:r>
              <a:rPr lang="zh-CN" altLang="zh-CN" sz="2000" dirty="0"/>
              <a:t>简称</a:t>
            </a:r>
            <a:r>
              <a:rPr lang="en-US" altLang="zh-CN" sz="2000" b="1" dirty="0"/>
              <a:t>Java EE</a:t>
            </a:r>
            <a:r>
              <a:rPr lang="zh-CN" altLang="zh-CN" sz="2000" dirty="0"/>
              <a:t>，即</a:t>
            </a:r>
            <a:r>
              <a:rPr lang="en-US" altLang="zh-CN" sz="2000" b="1" dirty="0"/>
              <a:t>Java</a:t>
            </a:r>
            <a:r>
              <a:rPr lang="zh-CN" altLang="zh-CN" sz="2000" b="1" dirty="0"/>
              <a:t>平台企业版</a:t>
            </a:r>
            <a:r>
              <a:rPr lang="zh-CN" altLang="zh-CN" sz="2000" dirty="0"/>
              <a:t>。主要用于快速设计、开发、部署和管理企业级的软件系统。</a:t>
            </a:r>
            <a:endParaRPr lang="zh-CN" altLang="en-US" sz="2000" dirty="0">
              <a:solidFill>
                <a:schemeClr val="tx1"/>
              </a:solidFill>
              <a:latin typeface="微软雅黑" panose="020B0503020204020204" charset="-122"/>
              <a:ea typeface="微软雅黑" panose="020B0503020204020204" charset="-122"/>
              <a:cs typeface="Levenim MT" panose="02010502060101010101" pitchFamily="2" charset="-79"/>
            </a:endParaRPr>
          </a:p>
        </p:txBody>
      </p:sp>
      <p:sp>
        <p:nvSpPr>
          <p:cNvPr id="10" name="燕尾形 9"/>
          <p:cNvSpPr/>
          <p:nvPr/>
        </p:nvSpPr>
        <p:spPr>
          <a:xfrm>
            <a:off x="1235076" y="2151617"/>
            <a:ext cx="177800" cy="337819"/>
          </a:xfrm>
          <a:prstGeom prst="chevron">
            <a:avLst/>
          </a:prstGeom>
          <a:solidFill>
            <a:srgbClr val="CA6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endParaRPr>
          </a:p>
        </p:txBody>
      </p:sp>
      <p:sp>
        <p:nvSpPr>
          <p:cNvPr id="11" name="燕尾形 10"/>
          <p:cNvSpPr/>
          <p:nvPr/>
        </p:nvSpPr>
        <p:spPr>
          <a:xfrm>
            <a:off x="1387476" y="2151617"/>
            <a:ext cx="177800" cy="337819"/>
          </a:xfrm>
          <a:prstGeom prst="chevron">
            <a:avLst/>
          </a:prstGeom>
          <a:solidFill>
            <a:srgbClr val="CA6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endParaRPr>
          </a:p>
        </p:txBody>
      </p:sp>
      <p:sp>
        <p:nvSpPr>
          <p:cNvPr id="12" name="燕尾形 11"/>
          <p:cNvSpPr/>
          <p:nvPr/>
        </p:nvSpPr>
        <p:spPr>
          <a:xfrm>
            <a:off x="1539876" y="2151617"/>
            <a:ext cx="177800" cy="337819"/>
          </a:xfrm>
          <a:prstGeom prst="chevron">
            <a:avLst/>
          </a:prstGeom>
          <a:solidFill>
            <a:srgbClr val="CA6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endParaRPr>
          </a:p>
        </p:txBody>
      </p:sp>
      <p:sp>
        <p:nvSpPr>
          <p:cNvPr id="13" name="燕尾形 12"/>
          <p:cNvSpPr/>
          <p:nvPr/>
        </p:nvSpPr>
        <p:spPr>
          <a:xfrm>
            <a:off x="4752976" y="2151617"/>
            <a:ext cx="177800" cy="337819"/>
          </a:xfrm>
          <a:prstGeom prst="chevron">
            <a:avLst/>
          </a:prstGeom>
          <a:solidFill>
            <a:srgbClr val="CA6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endParaRPr>
          </a:p>
        </p:txBody>
      </p:sp>
      <p:sp>
        <p:nvSpPr>
          <p:cNvPr id="14" name="燕尾形 13"/>
          <p:cNvSpPr/>
          <p:nvPr/>
        </p:nvSpPr>
        <p:spPr>
          <a:xfrm>
            <a:off x="4905376" y="2151617"/>
            <a:ext cx="177800" cy="337819"/>
          </a:xfrm>
          <a:prstGeom prst="chevron">
            <a:avLst/>
          </a:prstGeom>
          <a:solidFill>
            <a:srgbClr val="CA6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endParaRPr>
          </a:p>
        </p:txBody>
      </p:sp>
      <p:sp>
        <p:nvSpPr>
          <p:cNvPr id="15" name="燕尾形 14"/>
          <p:cNvSpPr/>
          <p:nvPr/>
        </p:nvSpPr>
        <p:spPr>
          <a:xfrm>
            <a:off x="5057776" y="2151617"/>
            <a:ext cx="177800" cy="337819"/>
          </a:xfrm>
          <a:prstGeom prst="chevron">
            <a:avLst/>
          </a:prstGeom>
          <a:solidFill>
            <a:srgbClr val="CA6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endParaRPr>
          </a:p>
        </p:txBody>
      </p:sp>
      <p:sp>
        <p:nvSpPr>
          <p:cNvPr id="16" name="燕尾形 15"/>
          <p:cNvSpPr/>
          <p:nvPr/>
        </p:nvSpPr>
        <p:spPr>
          <a:xfrm>
            <a:off x="8239126" y="2151617"/>
            <a:ext cx="177800" cy="337819"/>
          </a:xfrm>
          <a:prstGeom prst="chevron">
            <a:avLst/>
          </a:prstGeom>
          <a:solidFill>
            <a:srgbClr val="CA6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endParaRPr>
          </a:p>
        </p:txBody>
      </p:sp>
      <p:sp>
        <p:nvSpPr>
          <p:cNvPr id="17" name="燕尾形 16"/>
          <p:cNvSpPr/>
          <p:nvPr/>
        </p:nvSpPr>
        <p:spPr>
          <a:xfrm>
            <a:off x="8391526" y="2151617"/>
            <a:ext cx="177800" cy="337819"/>
          </a:xfrm>
          <a:prstGeom prst="chevron">
            <a:avLst/>
          </a:prstGeom>
          <a:solidFill>
            <a:srgbClr val="CA6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endParaRPr>
          </a:p>
        </p:txBody>
      </p:sp>
      <p:sp>
        <p:nvSpPr>
          <p:cNvPr id="18" name="燕尾形 17"/>
          <p:cNvSpPr/>
          <p:nvPr/>
        </p:nvSpPr>
        <p:spPr>
          <a:xfrm>
            <a:off x="8543926" y="2151617"/>
            <a:ext cx="177800" cy="337819"/>
          </a:xfrm>
          <a:prstGeom prst="chevron">
            <a:avLst/>
          </a:prstGeom>
          <a:solidFill>
            <a:srgbClr val="CA6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endParaRPr>
          </a:p>
        </p:txBody>
      </p:sp>
      <p:sp>
        <p:nvSpPr>
          <p:cNvPr id="19" name="TextBox 18"/>
          <p:cNvSpPr txBox="1"/>
          <p:nvPr/>
        </p:nvSpPr>
        <p:spPr>
          <a:xfrm>
            <a:off x="1669304" y="2151617"/>
            <a:ext cx="758198" cy="400110"/>
          </a:xfrm>
          <a:prstGeom prst="rect">
            <a:avLst/>
          </a:prstGeom>
          <a:noFill/>
        </p:spPr>
        <p:txBody>
          <a:bodyPr wrap="square" rtlCol="0">
            <a:spAutoFit/>
          </a:bodyPr>
          <a:lstStyle/>
          <a:p>
            <a:r>
              <a:rPr lang="zh-CN" altLang="en-US" sz="2000" b="1" dirty="0"/>
              <a:t>（</a:t>
            </a:r>
            <a:r>
              <a:rPr lang="en-US" altLang="zh-CN" sz="2000" b="1" dirty="0"/>
              <a:t>1</a:t>
            </a:r>
            <a:r>
              <a:rPr lang="zh-CN" altLang="en-US" sz="2000" b="1" dirty="0"/>
              <a:t>）</a:t>
            </a:r>
          </a:p>
        </p:txBody>
      </p:sp>
      <p:sp>
        <p:nvSpPr>
          <p:cNvPr id="20" name="TextBox 19"/>
          <p:cNvSpPr txBox="1"/>
          <p:nvPr/>
        </p:nvSpPr>
        <p:spPr>
          <a:xfrm>
            <a:off x="5175056" y="2144078"/>
            <a:ext cx="758198" cy="400110"/>
          </a:xfrm>
          <a:prstGeom prst="rect">
            <a:avLst/>
          </a:prstGeom>
          <a:noFill/>
        </p:spPr>
        <p:txBody>
          <a:bodyPr wrap="square" rtlCol="0">
            <a:spAutoFit/>
          </a:bodyPr>
          <a:lstStyle/>
          <a:p>
            <a:r>
              <a:rPr lang="zh-CN" altLang="en-US" sz="2000" b="1" dirty="0"/>
              <a:t>（</a:t>
            </a:r>
            <a:r>
              <a:rPr lang="en-US" altLang="zh-CN" sz="2000" b="1" dirty="0"/>
              <a:t>2</a:t>
            </a:r>
            <a:r>
              <a:rPr lang="zh-CN" altLang="en-US" sz="2000" b="1" dirty="0"/>
              <a:t>）</a:t>
            </a:r>
          </a:p>
        </p:txBody>
      </p:sp>
      <p:sp>
        <p:nvSpPr>
          <p:cNvPr id="21" name="TextBox 20"/>
          <p:cNvSpPr txBox="1"/>
          <p:nvPr/>
        </p:nvSpPr>
        <p:spPr>
          <a:xfrm>
            <a:off x="8636662" y="2151617"/>
            <a:ext cx="758198" cy="400110"/>
          </a:xfrm>
          <a:prstGeom prst="rect">
            <a:avLst/>
          </a:prstGeom>
          <a:noFill/>
        </p:spPr>
        <p:txBody>
          <a:bodyPr wrap="square" rtlCol="0">
            <a:spAutoFit/>
          </a:bodyPr>
          <a:lstStyle/>
          <a:p>
            <a:r>
              <a:rPr lang="zh-CN" altLang="en-US" sz="2000" b="1" dirty="0"/>
              <a:t>（</a:t>
            </a:r>
            <a:r>
              <a:rPr lang="en-US" altLang="zh-CN" sz="2000" b="1" dirty="0"/>
              <a:t>3</a:t>
            </a:r>
            <a:r>
              <a:rPr lang="zh-CN" altLang="en-US" sz="2000" b="1" dirty="0"/>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465" y="282012"/>
            <a:ext cx="4245372" cy="461665"/>
          </a:xfrm>
          <a:prstGeom prst="rect">
            <a:avLst/>
          </a:prstGeom>
          <a:noFill/>
        </p:spPr>
        <p:txBody>
          <a:bodyPr wrap="square" rtlCol="0">
            <a:spAutoFit/>
          </a:bodyPr>
          <a:lstStyle/>
          <a:p>
            <a:r>
              <a:rPr lang="en-US" altLang="zh-CN" sz="2400" b="1" dirty="0">
                <a:solidFill>
                  <a:schemeClr val="bg1"/>
                </a:solidFill>
              </a:rPr>
              <a:t>1</a:t>
            </a:r>
            <a:r>
              <a:rPr lang="zh-CN" altLang="zh-CN" sz="2400" b="1" dirty="0">
                <a:solidFill>
                  <a:schemeClr val="bg1"/>
                </a:solidFill>
              </a:rPr>
              <a:t>．访问</a:t>
            </a:r>
            <a:r>
              <a:rPr lang="en-US" altLang="zh-CN" sz="2400" b="1" dirty="0">
                <a:solidFill>
                  <a:schemeClr val="bg1"/>
                </a:solidFill>
              </a:rPr>
              <a:t>Tomcat</a:t>
            </a:r>
            <a:r>
              <a:rPr lang="zh-CN" altLang="zh-CN" sz="2400" b="1" dirty="0">
                <a:solidFill>
                  <a:schemeClr val="bg1"/>
                </a:solidFill>
              </a:rPr>
              <a:t>官网</a:t>
            </a:r>
            <a:endParaRPr lang="zh-CN" altLang="zh-CN" sz="2400" dirty="0">
              <a:solidFill>
                <a:schemeClr val="bg1"/>
              </a:solidFill>
            </a:endParaRPr>
          </a:p>
        </p:txBody>
      </p:sp>
      <p:sp>
        <p:nvSpPr>
          <p:cNvPr id="3" name="TextBox 2"/>
          <p:cNvSpPr txBox="1"/>
          <p:nvPr/>
        </p:nvSpPr>
        <p:spPr>
          <a:xfrm>
            <a:off x="999459" y="890138"/>
            <a:ext cx="9930810" cy="830997"/>
          </a:xfrm>
          <a:prstGeom prst="rect">
            <a:avLst/>
          </a:prstGeom>
          <a:noFill/>
        </p:spPr>
        <p:txBody>
          <a:bodyPr wrap="square" rtlCol="0">
            <a:spAutoFit/>
          </a:bodyPr>
          <a:lstStyle/>
          <a:p>
            <a:r>
              <a:rPr lang="en-US" altLang="zh-CN" sz="2400" dirty="0"/>
              <a:t>Tomcat</a:t>
            </a:r>
            <a:r>
              <a:rPr lang="zh-CN" altLang="zh-CN" sz="2400" dirty="0"/>
              <a:t>官方的下载网址为：</a:t>
            </a:r>
            <a:r>
              <a:rPr lang="en-US" altLang="zh-CN" sz="2400" dirty="0"/>
              <a:t>http://tomcat.apache.org/download-90.cgi</a:t>
            </a:r>
            <a:r>
              <a:rPr lang="zh-CN" altLang="zh-CN" sz="2400" dirty="0"/>
              <a:t>，如图</a:t>
            </a:r>
            <a:r>
              <a:rPr lang="en-US" altLang="zh-CN" sz="2400" dirty="0"/>
              <a:t>1.11</a:t>
            </a:r>
            <a:r>
              <a:rPr lang="zh-CN" altLang="zh-CN" sz="2400" dirty="0"/>
              <a:t>所示。</a:t>
            </a:r>
          </a:p>
        </p:txBody>
      </p:sp>
      <p:pic>
        <p:nvPicPr>
          <p:cNvPr id="1331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3740" y="2027184"/>
            <a:ext cx="7242249" cy="4548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464" y="282012"/>
            <a:ext cx="4713205" cy="461665"/>
          </a:xfrm>
          <a:prstGeom prst="rect">
            <a:avLst/>
          </a:prstGeom>
          <a:noFill/>
        </p:spPr>
        <p:txBody>
          <a:bodyPr wrap="square" rtlCol="0">
            <a:spAutoFit/>
          </a:bodyPr>
          <a:lstStyle/>
          <a:p>
            <a:r>
              <a:rPr lang="en-US" altLang="zh-CN" sz="2400" b="1" dirty="0">
                <a:solidFill>
                  <a:schemeClr val="bg1"/>
                </a:solidFill>
              </a:rPr>
              <a:t>2</a:t>
            </a:r>
            <a:r>
              <a:rPr lang="zh-CN" altLang="zh-CN" sz="2400" b="1" dirty="0">
                <a:solidFill>
                  <a:schemeClr val="bg1"/>
                </a:solidFill>
              </a:rPr>
              <a:t>．选择下载所需的软件发布包</a:t>
            </a:r>
            <a:endParaRPr lang="zh-CN" altLang="zh-CN" sz="2400" dirty="0">
              <a:solidFill>
                <a:schemeClr val="bg1"/>
              </a:solidFill>
            </a:endParaRPr>
          </a:p>
        </p:txBody>
      </p:sp>
      <p:sp>
        <p:nvSpPr>
          <p:cNvPr id="3" name="TextBox 2"/>
          <p:cNvSpPr txBox="1"/>
          <p:nvPr/>
        </p:nvSpPr>
        <p:spPr>
          <a:xfrm>
            <a:off x="829340" y="858120"/>
            <a:ext cx="10122195" cy="830997"/>
          </a:xfrm>
          <a:prstGeom prst="rect">
            <a:avLst/>
          </a:prstGeom>
          <a:noFill/>
        </p:spPr>
        <p:txBody>
          <a:bodyPr wrap="square" rtlCol="0">
            <a:spAutoFit/>
          </a:bodyPr>
          <a:lstStyle/>
          <a:p>
            <a:pPr indent="446405"/>
            <a:r>
              <a:rPr lang="en-US" altLang="zh-CN" sz="2400" dirty="0"/>
              <a:t>Tomcat</a:t>
            </a:r>
            <a:r>
              <a:rPr lang="zh-CN" altLang="zh-CN" sz="2400" dirty="0"/>
              <a:t>的每个版本都会以多种不同的形式打包发布，以满足不同层次用户的需求，如图</a:t>
            </a:r>
            <a:r>
              <a:rPr lang="en-US" altLang="zh-CN" sz="2400" dirty="0"/>
              <a:t>1.12</a:t>
            </a:r>
            <a:r>
              <a:rPr lang="zh-CN" altLang="zh-CN" sz="2400" dirty="0"/>
              <a:t>所示为</a:t>
            </a:r>
            <a:r>
              <a:rPr lang="en-US" altLang="zh-CN" sz="2400" dirty="0"/>
              <a:t>Tomcat 9</a:t>
            </a:r>
            <a:r>
              <a:rPr lang="zh-CN" altLang="zh-CN" sz="2400" dirty="0"/>
              <a:t>的发布页。</a:t>
            </a: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2434855" y="1828799"/>
          <a:ext cx="6655981" cy="4171081"/>
        </p:xfrm>
        <a:graphic>
          <a:graphicData uri="http://schemas.openxmlformats.org/presentationml/2006/ole">
            <mc:AlternateContent xmlns:mc="http://schemas.openxmlformats.org/markup-compatibility/2006">
              <mc:Choice xmlns:v="urn:schemas-microsoft-com:vml" Requires="v">
                <p:oleObj name="Visio" r:id="rId2" imgW="13436600" imgH="8445500" progId="Visio.Drawing.11">
                  <p:embed/>
                </p:oleObj>
              </mc:Choice>
              <mc:Fallback>
                <p:oleObj name="Visio" r:id="rId2" imgW="13436600" imgH="8445500" progId="Visio.Drawing.11">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4855" y="1828799"/>
                        <a:ext cx="6655981" cy="4171081"/>
                      </a:xfrm>
                      <a:prstGeom prst="rect">
                        <a:avLst/>
                      </a:prstGeom>
                      <a:noFill/>
                    </p:spPr>
                  </p:pic>
                </p:oleObj>
              </mc:Fallback>
            </mc:AlternateContent>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464" y="282012"/>
            <a:ext cx="4713205" cy="461665"/>
          </a:xfrm>
          <a:prstGeom prst="rect">
            <a:avLst/>
          </a:prstGeom>
          <a:noFill/>
        </p:spPr>
        <p:txBody>
          <a:bodyPr wrap="square" rtlCol="0">
            <a:spAutoFit/>
          </a:bodyPr>
          <a:lstStyle/>
          <a:p>
            <a:r>
              <a:rPr lang="en-US" altLang="zh-CN" sz="2400" b="1" dirty="0">
                <a:solidFill>
                  <a:schemeClr val="bg1"/>
                </a:solidFill>
              </a:rPr>
              <a:t>3</a:t>
            </a:r>
            <a:r>
              <a:rPr lang="zh-CN" altLang="zh-CN" sz="2400" b="1" dirty="0">
                <a:solidFill>
                  <a:schemeClr val="bg1"/>
                </a:solidFill>
              </a:rPr>
              <a:t>．安装</a:t>
            </a:r>
            <a:r>
              <a:rPr lang="en-US" altLang="zh-CN" sz="2400" b="1" dirty="0">
                <a:solidFill>
                  <a:schemeClr val="bg1"/>
                </a:solidFill>
              </a:rPr>
              <a:t>Tomcat</a:t>
            </a:r>
            <a:endParaRPr lang="zh-CN" altLang="zh-CN" sz="2400" dirty="0">
              <a:solidFill>
                <a:schemeClr val="bg1"/>
              </a:solidFill>
            </a:endParaRPr>
          </a:p>
        </p:txBody>
      </p:sp>
      <p:sp>
        <p:nvSpPr>
          <p:cNvPr id="3" name="TextBox 2"/>
          <p:cNvSpPr txBox="1"/>
          <p:nvPr/>
        </p:nvSpPr>
        <p:spPr>
          <a:xfrm>
            <a:off x="925033" y="837831"/>
            <a:ext cx="10058400" cy="830997"/>
          </a:xfrm>
          <a:prstGeom prst="rect">
            <a:avLst/>
          </a:prstGeom>
          <a:noFill/>
        </p:spPr>
        <p:txBody>
          <a:bodyPr wrap="square" rtlCol="0">
            <a:spAutoFit/>
          </a:bodyPr>
          <a:lstStyle/>
          <a:p>
            <a:pPr indent="446405"/>
            <a:r>
              <a:rPr lang="zh-CN" altLang="zh-CN" sz="2400" dirty="0"/>
              <a:t>双击安装包文件，启动安装向导，单击【</a:t>
            </a:r>
            <a:r>
              <a:rPr lang="en-US" altLang="zh-CN" sz="2400" dirty="0"/>
              <a:t>Next</a:t>
            </a:r>
            <a:r>
              <a:rPr lang="zh-CN" altLang="zh-CN" sz="2400" dirty="0"/>
              <a:t>】按钮，在向导“</a:t>
            </a:r>
            <a:r>
              <a:rPr lang="en-US" altLang="zh-CN" sz="2400" dirty="0"/>
              <a:t>License Agreement</a:t>
            </a:r>
            <a:r>
              <a:rPr lang="zh-CN" altLang="zh-CN" sz="2400" dirty="0"/>
              <a:t>”页单击【</a:t>
            </a:r>
            <a:r>
              <a:rPr lang="en-US" altLang="zh-CN" sz="2400" dirty="0"/>
              <a:t>I Agree</a:t>
            </a:r>
            <a:r>
              <a:rPr lang="zh-CN" altLang="zh-CN" sz="2400" dirty="0"/>
              <a:t>】同意许可协议条款，如图</a:t>
            </a:r>
            <a:r>
              <a:rPr lang="en-US" altLang="zh-CN" sz="2400" dirty="0"/>
              <a:t>1.13</a:t>
            </a:r>
            <a:r>
              <a:rPr lang="zh-CN" altLang="zh-CN" sz="2400" dirty="0"/>
              <a:t>所示。</a:t>
            </a: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1802219" y="1860697"/>
          <a:ext cx="8304028" cy="3229344"/>
        </p:xfrm>
        <a:graphic>
          <a:graphicData uri="http://schemas.openxmlformats.org/presentationml/2006/ole">
            <mc:AlternateContent xmlns:mc="http://schemas.openxmlformats.org/markup-compatibility/2006">
              <mc:Choice xmlns:v="urn:schemas-microsoft-com:vml" Requires="v">
                <p:oleObj name="Visio" r:id="rId2" imgW="13169900" imgH="5143500" progId="Visio.Drawing.11">
                  <p:embed/>
                </p:oleObj>
              </mc:Choice>
              <mc:Fallback>
                <p:oleObj name="Visio" r:id="rId2" imgW="13169900" imgH="5143500" progId="Visio.Drawing.11">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2219" y="1860697"/>
                        <a:ext cx="8304028" cy="3229344"/>
                      </a:xfrm>
                      <a:prstGeom prst="rect">
                        <a:avLst/>
                      </a:prstGeom>
                      <a:noFill/>
                    </p:spPr>
                  </p:pic>
                </p:oleObj>
              </mc:Fallback>
            </mc:AlternateContent>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464" y="282012"/>
            <a:ext cx="4713205" cy="461665"/>
          </a:xfrm>
          <a:prstGeom prst="rect">
            <a:avLst/>
          </a:prstGeom>
          <a:noFill/>
        </p:spPr>
        <p:txBody>
          <a:bodyPr wrap="square" rtlCol="0">
            <a:spAutoFit/>
          </a:bodyPr>
          <a:lstStyle/>
          <a:p>
            <a:r>
              <a:rPr lang="en-US" altLang="zh-CN" sz="2400" b="1" dirty="0">
                <a:solidFill>
                  <a:schemeClr val="bg1"/>
                </a:solidFill>
              </a:rPr>
              <a:t>3</a:t>
            </a:r>
            <a:r>
              <a:rPr lang="zh-CN" altLang="zh-CN" sz="2400" b="1" dirty="0">
                <a:solidFill>
                  <a:schemeClr val="bg1"/>
                </a:solidFill>
              </a:rPr>
              <a:t>．安装</a:t>
            </a:r>
            <a:r>
              <a:rPr lang="en-US" altLang="zh-CN" sz="2400" b="1" dirty="0">
                <a:solidFill>
                  <a:schemeClr val="bg1"/>
                </a:solidFill>
              </a:rPr>
              <a:t>Tomcat</a:t>
            </a:r>
            <a:endParaRPr lang="zh-CN" altLang="zh-CN" sz="2400" dirty="0">
              <a:solidFill>
                <a:schemeClr val="bg1"/>
              </a:solidFill>
            </a:endParaRPr>
          </a:p>
        </p:txBody>
      </p:sp>
      <p:sp>
        <p:nvSpPr>
          <p:cNvPr id="3" name="TextBox 2"/>
          <p:cNvSpPr txBox="1"/>
          <p:nvPr/>
        </p:nvSpPr>
        <p:spPr>
          <a:xfrm>
            <a:off x="954861" y="839473"/>
            <a:ext cx="10111563" cy="1200329"/>
          </a:xfrm>
          <a:prstGeom prst="rect">
            <a:avLst/>
          </a:prstGeom>
          <a:noFill/>
        </p:spPr>
        <p:txBody>
          <a:bodyPr wrap="square" rtlCol="0">
            <a:spAutoFit/>
          </a:bodyPr>
          <a:lstStyle/>
          <a:p>
            <a:pPr indent="446405"/>
            <a:r>
              <a:rPr lang="zh-CN" altLang="zh-CN" sz="2400" dirty="0"/>
              <a:t>在“</a:t>
            </a:r>
            <a:r>
              <a:rPr lang="en-US" altLang="zh-CN" sz="2400" dirty="0"/>
              <a:t>Java Virtual Machine</a:t>
            </a:r>
            <a:r>
              <a:rPr lang="zh-CN" altLang="zh-CN" sz="2400" dirty="0"/>
              <a:t>”页，请读者留意一下路径栏里填写的要是自己计算机</a:t>
            </a:r>
            <a:r>
              <a:rPr lang="en-US" altLang="zh-CN" sz="2400" dirty="0"/>
              <a:t>JRE</a:t>
            </a:r>
            <a:r>
              <a:rPr lang="zh-CN" altLang="zh-CN" sz="2400" dirty="0"/>
              <a:t>的安装目录“</a:t>
            </a:r>
            <a:r>
              <a:rPr lang="en-US" altLang="zh-CN" sz="2400" dirty="0"/>
              <a:t>C:\Program Files\Java\jre1.8.0_131</a:t>
            </a:r>
            <a:r>
              <a:rPr lang="zh-CN" altLang="zh-CN" sz="2400" dirty="0"/>
              <a:t>”，如图</a:t>
            </a:r>
            <a:r>
              <a:rPr lang="en-US" altLang="zh-CN" sz="2400" dirty="0"/>
              <a:t>1.14</a:t>
            </a:r>
            <a:r>
              <a:rPr lang="zh-CN" altLang="zh-CN" sz="2400" dirty="0"/>
              <a:t>所示。</a:t>
            </a:r>
            <a:endParaRPr lang="zh-CN" altLang="en-US" sz="2400"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3083442" y="1807535"/>
          <a:ext cx="5603358" cy="4366447"/>
        </p:xfrm>
        <a:graphic>
          <a:graphicData uri="http://schemas.openxmlformats.org/presentationml/2006/ole">
            <mc:AlternateContent xmlns:mc="http://schemas.openxmlformats.org/markup-compatibility/2006">
              <mc:Choice xmlns:v="urn:schemas-microsoft-com:vml" Requires="v">
                <p:oleObj name="Visio" r:id="rId2" imgW="6591300" imgH="5143500" progId="Visio.Drawing.11">
                  <p:embed/>
                </p:oleObj>
              </mc:Choice>
              <mc:Fallback>
                <p:oleObj name="Visio" r:id="rId2" imgW="6591300" imgH="5143500" progId="Visio.Drawing.11">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3442" y="1807535"/>
                        <a:ext cx="5603358" cy="4366447"/>
                      </a:xfrm>
                      <a:prstGeom prst="rect">
                        <a:avLst/>
                      </a:prstGeom>
                      <a:noFill/>
                    </p:spPr>
                  </p:pic>
                </p:oleObj>
              </mc:Fallback>
            </mc:AlternateContent>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464" y="282012"/>
            <a:ext cx="4713205" cy="461665"/>
          </a:xfrm>
          <a:prstGeom prst="rect">
            <a:avLst/>
          </a:prstGeom>
          <a:noFill/>
        </p:spPr>
        <p:txBody>
          <a:bodyPr wrap="square" rtlCol="0">
            <a:spAutoFit/>
          </a:bodyPr>
          <a:lstStyle/>
          <a:p>
            <a:r>
              <a:rPr lang="en-US" altLang="zh-CN" sz="2400" b="1" dirty="0">
                <a:solidFill>
                  <a:schemeClr val="bg1"/>
                </a:solidFill>
              </a:rPr>
              <a:t>4</a:t>
            </a:r>
            <a:r>
              <a:rPr lang="zh-CN" altLang="zh-CN" sz="2400" b="1" dirty="0">
                <a:solidFill>
                  <a:schemeClr val="bg1"/>
                </a:solidFill>
              </a:rPr>
              <a:t>．测试安装</a:t>
            </a:r>
            <a:endParaRPr lang="zh-CN" altLang="zh-CN" sz="2400" dirty="0">
              <a:solidFill>
                <a:schemeClr val="bg1"/>
              </a:solidFill>
            </a:endParaRPr>
          </a:p>
        </p:txBody>
      </p:sp>
      <p:sp>
        <p:nvSpPr>
          <p:cNvPr id="3" name="TextBox 2"/>
          <p:cNvSpPr txBox="1"/>
          <p:nvPr/>
        </p:nvSpPr>
        <p:spPr>
          <a:xfrm>
            <a:off x="921322" y="873809"/>
            <a:ext cx="9930809" cy="2306955"/>
          </a:xfrm>
          <a:prstGeom prst="rect">
            <a:avLst/>
          </a:prstGeom>
          <a:noFill/>
        </p:spPr>
        <p:txBody>
          <a:bodyPr wrap="square" rtlCol="0">
            <a:spAutoFit/>
          </a:bodyPr>
          <a:lstStyle/>
          <a:p>
            <a:pPr indent="446405"/>
            <a:r>
              <a:rPr lang="zh-CN" altLang="zh-CN" sz="2400" dirty="0"/>
              <a:t>如果用于工业环境，那么在安装完毕后，于向导的“</a:t>
            </a:r>
            <a:r>
              <a:rPr lang="en-US" altLang="zh-CN" sz="2400" dirty="0"/>
              <a:t>Completing Apache Tomcat Setup</a:t>
            </a:r>
            <a:r>
              <a:rPr lang="zh-CN" altLang="zh-CN" sz="2400" dirty="0"/>
              <a:t>”页勾选“</a:t>
            </a:r>
            <a:r>
              <a:rPr lang="en-US" altLang="zh-CN" sz="2400" dirty="0"/>
              <a:t>Run Apache Tomcat</a:t>
            </a:r>
            <a:r>
              <a:rPr lang="zh-CN" altLang="zh-CN" sz="2400" dirty="0"/>
              <a:t>”项，以保证</a:t>
            </a:r>
            <a:r>
              <a:rPr lang="en-US" altLang="zh-CN" sz="2400" dirty="0"/>
              <a:t>Tomcat</a:t>
            </a:r>
            <a:r>
              <a:rPr lang="zh-CN" altLang="zh-CN" sz="2400" dirty="0"/>
              <a:t>能自行启动，单击【</a:t>
            </a:r>
            <a:r>
              <a:rPr lang="en-US" altLang="zh-CN" sz="2400" dirty="0"/>
              <a:t>Finish</a:t>
            </a:r>
            <a:r>
              <a:rPr lang="zh-CN" altLang="zh-CN" sz="2400" dirty="0"/>
              <a:t>】按钮，在计算机桌面右下方任务栏上出现</a:t>
            </a:r>
            <a:r>
              <a:rPr lang="en-US" altLang="zh-CN" sz="2400" dirty="0"/>
              <a:t>Tomcat</a:t>
            </a:r>
            <a:r>
              <a:rPr lang="zh-CN" altLang="zh-CN" sz="2400" dirty="0"/>
              <a:t>的图标 </a:t>
            </a:r>
            <a:r>
              <a:rPr lang="en-US" altLang="zh-CN" sz="2400" dirty="0"/>
              <a:t>     </a:t>
            </a:r>
            <a:r>
              <a:rPr lang="zh-CN" altLang="zh-CN" sz="2400" dirty="0"/>
              <a:t>，图标中央三角形为绿色表示启动成功，如图</a:t>
            </a:r>
            <a:r>
              <a:rPr lang="en-US" altLang="zh-CN" sz="2400" dirty="0"/>
              <a:t>1.15</a:t>
            </a:r>
            <a:r>
              <a:rPr lang="zh-CN" altLang="zh-CN" sz="2400" dirty="0"/>
              <a:t>所示。</a:t>
            </a:r>
          </a:p>
          <a:p>
            <a:pPr indent="446405"/>
            <a:r>
              <a:rPr lang="zh-CN" altLang="en-US" sz="2400" dirty="0"/>
              <a:t>本课程中</a:t>
            </a:r>
            <a:r>
              <a:rPr lang="en-US" altLang="zh-CN" sz="2400" dirty="0"/>
              <a:t>Tomcat</a:t>
            </a:r>
            <a:r>
              <a:rPr lang="zh-CN" altLang="en-US" sz="2400" dirty="0"/>
              <a:t>是由</a:t>
            </a:r>
            <a:r>
              <a:rPr lang="en-US" altLang="zh-CN" sz="2400" dirty="0"/>
              <a:t>Eclipse</a:t>
            </a:r>
            <a:r>
              <a:rPr lang="zh-CN" altLang="en-US" sz="2400" dirty="0"/>
              <a:t>内部调用，不需要自启动，</a:t>
            </a:r>
            <a:r>
              <a:rPr lang="zh-CN" altLang="en-US" sz="2400" b="1" dirty="0">
                <a:solidFill>
                  <a:srgbClr val="FF0000"/>
                </a:solidFill>
              </a:rPr>
              <a:t>可以绿色安装，本课程采用绿色安装以便于进行讲解</a:t>
            </a:r>
          </a:p>
        </p:txBody>
      </p:sp>
      <p:pic>
        <p:nvPicPr>
          <p:cNvPr id="1741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6118" y="1669744"/>
            <a:ext cx="335316" cy="33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1942977" y="3385852"/>
          <a:ext cx="7761768" cy="3062671"/>
        </p:xfrm>
        <a:graphic>
          <a:graphicData uri="http://schemas.openxmlformats.org/presentationml/2006/ole">
            <mc:AlternateContent xmlns:mc="http://schemas.openxmlformats.org/markup-compatibility/2006">
              <mc:Choice xmlns:v="urn:schemas-microsoft-com:vml" Requires="v">
                <p:oleObj name="Visio" r:id="rId3" imgW="13017500" imgH="5143500" progId="Visio.Drawing.11">
                  <p:embed/>
                </p:oleObj>
              </mc:Choice>
              <mc:Fallback>
                <p:oleObj name="Visio" r:id="rId3" imgW="13017500" imgH="5143500" progId="Visio.Drawing.11">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2977" y="3385852"/>
                        <a:ext cx="7761768" cy="3062671"/>
                      </a:xfrm>
                      <a:prstGeom prst="rect">
                        <a:avLst/>
                      </a:prstGeom>
                      <a:noFill/>
                    </p:spPr>
                  </p:pic>
                </p:oleObj>
              </mc:Fallback>
            </mc:AlternateContent>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464" y="282012"/>
            <a:ext cx="4713205" cy="461665"/>
          </a:xfrm>
          <a:prstGeom prst="rect">
            <a:avLst/>
          </a:prstGeom>
          <a:noFill/>
        </p:spPr>
        <p:txBody>
          <a:bodyPr wrap="square" rtlCol="0">
            <a:spAutoFit/>
          </a:bodyPr>
          <a:lstStyle/>
          <a:p>
            <a:r>
              <a:rPr lang="en-US" altLang="zh-CN" sz="2400" b="1" dirty="0">
                <a:solidFill>
                  <a:schemeClr val="bg1"/>
                </a:solidFill>
              </a:rPr>
              <a:t>4</a:t>
            </a:r>
            <a:r>
              <a:rPr lang="zh-CN" altLang="zh-CN" sz="2400" b="1" dirty="0">
                <a:solidFill>
                  <a:schemeClr val="bg1"/>
                </a:solidFill>
              </a:rPr>
              <a:t>．测试安装</a:t>
            </a:r>
            <a:endParaRPr lang="zh-CN" altLang="zh-CN" sz="2400" dirty="0">
              <a:solidFill>
                <a:schemeClr val="bg1"/>
              </a:solidFill>
            </a:endParaRPr>
          </a:p>
        </p:txBody>
      </p:sp>
      <p:sp>
        <p:nvSpPr>
          <p:cNvPr id="3" name="TextBox 2"/>
          <p:cNvSpPr txBox="1"/>
          <p:nvPr/>
        </p:nvSpPr>
        <p:spPr>
          <a:xfrm>
            <a:off x="796740" y="904904"/>
            <a:ext cx="9898912" cy="829945"/>
          </a:xfrm>
          <a:prstGeom prst="rect">
            <a:avLst/>
          </a:prstGeom>
          <a:noFill/>
        </p:spPr>
        <p:txBody>
          <a:bodyPr wrap="square" rtlCol="0">
            <a:spAutoFit/>
          </a:bodyPr>
          <a:lstStyle/>
          <a:p>
            <a:r>
              <a:rPr lang="zh-CN" altLang="zh-CN" sz="2400" dirty="0"/>
              <a:t>启动</a:t>
            </a:r>
            <a:r>
              <a:rPr lang="en-US" altLang="zh-CN" sz="2400" dirty="0"/>
              <a:t>Tomcat</a:t>
            </a:r>
            <a:r>
              <a:rPr lang="zh-CN" altLang="en-US" sz="2400" dirty="0"/>
              <a:t>后，</a:t>
            </a:r>
            <a:r>
              <a:rPr lang="zh-CN" altLang="zh-CN" sz="2400" dirty="0"/>
              <a:t>打开浏览器，输入“</a:t>
            </a:r>
            <a:r>
              <a:rPr lang="en-US" altLang="zh-CN" sz="2400" dirty="0"/>
              <a:t>http://localhost:8080”</a:t>
            </a:r>
            <a:r>
              <a:rPr lang="zh-CN" altLang="zh-CN" sz="2400" dirty="0"/>
              <a:t>并回车，若呈现如图</a:t>
            </a:r>
            <a:r>
              <a:rPr lang="en-US" altLang="zh-CN" sz="2400" dirty="0"/>
              <a:t>1.16</a:t>
            </a:r>
            <a:r>
              <a:rPr lang="zh-CN" altLang="zh-CN" sz="2400" dirty="0"/>
              <a:t>所示的页面，则表明安装成功。</a:t>
            </a:r>
            <a:endParaRPr lang="zh-CN" altLang="en-US" sz="2400" dirty="0"/>
          </a:p>
        </p:txBody>
      </p:sp>
      <p:pic>
        <p:nvPicPr>
          <p:cNvPr id="1843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1436" y="1897128"/>
            <a:ext cx="6362774" cy="3983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69" name="文本框 68"/>
          <p:cNvSpPr txBox="1"/>
          <p:nvPr/>
        </p:nvSpPr>
        <p:spPr>
          <a:xfrm>
            <a:off x="5106051" y="2464132"/>
            <a:ext cx="3667079" cy="521970"/>
          </a:xfrm>
          <a:prstGeom prst="rect">
            <a:avLst/>
          </a:prstGeom>
          <a:gradFill>
            <a:gsLst>
              <a:gs pos="0">
                <a:srgbClr val="CA687F"/>
              </a:gs>
              <a:gs pos="18000">
                <a:srgbClr val="CA687F"/>
              </a:gs>
              <a:gs pos="100000">
                <a:srgbClr val="E7B2C4"/>
              </a:gs>
            </a:gsLst>
            <a:lin ang="5400000" scaled="0"/>
          </a:gradFill>
          <a:effectLst/>
        </p:spPr>
        <p:txBody>
          <a:bodyPr wrap="square" rtlCol="0">
            <a:spAutoFit/>
          </a:bodyPr>
          <a:lstStyle/>
          <a:p>
            <a:pPr algn="ctr"/>
            <a:r>
              <a:rPr altLang="zh-CN" sz="2800" b="1" dirty="0">
                <a:solidFill>
                  <a:schemeClr val="bg1"/>
                </a:solidFill>
              </a:rPr>
              <a:t>Spring开发环境的构建</a:t>
            </a:r>
          </a:p>
        </p:txBody>
      </p:sp>
      <p:sp>
        <p:nvSpPr>
          <p:cNvPr id="129" name="文本框 128"/>
          <p:cNvSpPr txBox="1"/>
          <p:nvPr/>
        </p:nvSpPr>
        <p:spPr>
          <a:xfrm>
            <a:off x="4214356" y="2373075"/>
            <a:ext cx="828000" cy="706755"/>
          </a:xfrm>
          <a:prstGeom prst="rect">
            <a:avLst/>
          </a:prstGeom>
          <a:noFill/>
          <a:ln>
            <a:noFill/>
          </a:ln>
        </p:spPr>
        <p:txBody>
          <a:bodyPr wrap="square" rtlCol="0">
            <a:spAutoFit/>
          </a:bodyPr>
          <a:lstStyle/>
          <a:p>
            <a:pPr algn="ctr"/>
            <a:r>
              <a:rPr lang="en-US" altLang="zh-CN" sz="4000" b="1" dirty="0">
                <a:solidFill>
                  <a:schemeClr val="bg1"/>
                </a:solidFill>
                <a:latin typeface="微软雅黑" panose="020B0503020204020204" charset="-122"/>
                <a:ea typeface="微软雅黑" panose="020B0503020204020204" charset="-122"/>
              </a:rPr>
              <a:t>03</a:t>
            </a:r>
          </a:p>
        </p:txBody>
      </p:sp>
      <p:sp>
        <p:nvSpPr>
          <p:cNvPr id="130" name="矩形 129"/>
          <p:cNvSpPr/>
          <p:nvPr/>
        </p:nvSpPr>
        <p:spPr>
          <a:xfrm>
            <a:off x="4214356" y="2313018"/>
            <a:ext cx="828000" cy="828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3555" name="文本框 3"/>
          <p:cNvSpPr txBox="1"/>
          <p:nvPr/>
        </p:nvSpPr>
        <p:spPr>
          <a:xfrm>
            <a:off x="5042535" y="3321685"/>
            <a:ext cx="4327525" cy="1014730"/>
          </a:xfrm>
          <a:prstGeom prst="rect">
            <a:avLst/>
          </a:prstGeom>
          <a:noFill/>
          <a:ln w="9525">
            <a:noFill/>
          </a:ln>
        </p:spPr>
        <p:txBody>
          <a:bodyPr wrap="square">
            <a:spAutoFit/>
          </a:bodyPr>
          <a:lstStyle/>
          <a:p>
            <a:r>
              <a:rPr lang="de-DE" altLang="zh-CN" sz="2000" b="1" dirty="0">
                <a:latin typeface="黑体" panose="02010609060101010101" pitchFamily="49" charset="-122"/>
                <a:ea typeface="黑体" panose="02010609060101010101" pitchFamily="49" charset="-122"/>
              </a:rPr>
              <a:t>1  </a:t>
            </a:r>
            <a:r>
              <a:rPr lang="zh-CN" altLang="zh-CN" sz="2000" b="1" dirty="0">
                <a:latin typeface="黑体" panose="02010609060101010101" pitchFamily="49" charset="-122"/>
                <a:ea typeface="黑体" panose="02010609060101010101" pitchFamily="49" charset="-122"/>
              </a:rPr>
              <a:t>使用</a:t>
            </a:r>
            <a:r>
              <a:rPr lang="de-DE" altLang="zh-CN" sz="2000" b="1" dirty="0">
                <a:latin typeface="黑体" panose="02010609060101010101" pitchFamily="49" charset="-122"/>
                <a:ea typeface="黑体" panose="02010609060101010101" pitchFamily="49" charset="-122"/>
              </a:rPr>
              <a:t>Eclipse</a:t>
            </a:r>
            <a:r>
              <a:rPr lang="zh-CN" altLang="zh-CN" sz="2000" b="1" dirty="0">
                <a:latin typeface="黑体" panose="02010609060101010101" pitchFamily="49" charset="-122"/>
                <a:ea typeface="黑体" panose="02010609060101010101" pitchFamily="49" charset="-122"/>
              </a:rPr>
              <a:t>开发</a:t>
            </a:r>
            <a:r>
              <a:rPr lang="de-DE" altLang="zh-CN" sz="2000" b="1" dirty="0">
                <a:latin typeface="黑体" panose="02010609060101010101" pitchFamily="49" charset="-122"/>
                <a:ea typeface="黑体" panose="02010609060101010101" pitchFamily="49" charset="-122"/>
              </a:rPr>
              <a:t>Java Web</a:t>
            </a:r>
            <a:r>
              <a:rPr lang="zh-CN" altLang="zh-CN" sz="2000" b="1" dirty="0">
                <a:latin typeface="黑体" panose="02010609060101010101" pitchFamily="49" charset="-122"/>
                <a:ea typeface="黑体" panose="02010609060101010101" pitchFamily="49" charset="-122"/>
              </a:rPr>
              <a:t>应用</a:t>
            </a:r>
            <a:endParaRPr lang="en-US" altLang="zh-CN" sz="2000" b="1" dirty="0">
              <a:latin typeface="黑体" panose="02010609060101010101" pitchFamily="49" charset="-122"/>
              <a:ea typeface="黑体" panose="02010609060101010101" pitchFamily="49" charset="-122"/>
            </a:endParaRPr>
          </a:p>
          <a:p>
            <a:endParaRPr lang="de-DE" altLang="zh-CN" sz="2000" b="1" dirty="0">
              <a:latin typeface="黑体" panose="02010609060101010101" pitchFamily="49" charset="-122"/>
              <a:ea typeface="黑体" panose="02010609060101010101" pitchFamily="49" charset="-122"/>
            </a:endParaRPr>
          </a:p>
          <a:p>
            <a:r>
              <a:rPr lang="de-DE" altLang="zh-CN" sz="2000" b="1" dirty="0">
                <a:latin typeface="黑体" panose="02010609060101010101" pitchFamily="49" charset="-122"/>
                <a:ea typeface="黑体" panose="02010609060101010101" pitchFamily="49" charset="-122"/>
              </a:rPr>
              <a:t>2  Spring</a:t>
            </a:r>
            <a:r>
              <a:rPr lang="zh-CN" altLang="zh-CN" sz="2000" b="1" dirty="0">
                <a:latin typeface="黑体" panose="02010609060101010101" pitchFamily="49" charset="-122"/>
                <a:ea typeface="黑体" panose="02010609060101010101" pitchFamily="49" charset="-122"/>
              </a:rPr>
              <a:t>的下载及目录结构</a:t>
            </a:r>
          </a:p>
        </p:txBody>
      </p:sp>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vert="horz" wrap="square" lIns="91440" tIns="45720" rIns="91440" bIns="45720" anchor="ctr"/>
          <a:lstStyle/>
          <a:p>
            <a:pPr>
              <a:buNone/>
            </a:pPr>
            <a:r>
              <a:rPr lang="en-US" altLang="de-DE" dirty="0"/>
              <a:t>3</a:t>
            </a:r>
            <a:r>
              <a:rPr lang="de-DE" altLang="zh-CN" dirty="0"/>
              <a:t>  Spring</a:t>
            </a:r>
            <a:r>
              <a:rPr lang="zh-CN" altLang="zh-CN" dirty="0"/>
              <a:t>开发环境的构建</a:t>
            </a:r>
            <a:endParaRPr lang="zh-CN" altLang="en-US" dirty="0"/>
          </a:p>
        </p:txBody>
      </p:sp>
      <p:sp>
        <p:nvSpPr>
          <p:cNvPr id="23555" name="文本框 3"/>
          <p:cNvSpPr txBox="1"/>
          <p:nvPr/>
        </p:nvSpPr>
        <p:spPr>
          <a:xfrm>
            <a:off x="1847850" y="1844675"/>
            <a:ext cx="8362950" cy="1198880"/>
          </a:xfrm>
          <a:prstGeom prst="rect">
            <a:avLst/>
          </a:prstGeom>
          <a:noFill/>
          <a:ln w="9525">
            <a:noFill/>
          </a:ln>
        </p:spPr>
        <p:txBody>
          <a:bodyPr>
            <a:spAutoFit/>
          </a:bodyPr>
          <a:lstStyle/>
          <a:p>
            <a:r>
              <a:rPr lang="de-DE" altLang="zh-CN" sz="2400" b="1" dirty="0">
                <a:latin typeface="黑体" panose="02010609060101010101" pitchFamily="49" charset="-122"/>
                <a:ea typeface="黑体" panose="02010609060101010101" pitchFamily="49" charset="-122"/>
              </a:rPr>
              <a:t>1.2.1  </a:t>
            </a:r>
            <a:r>
              <a:rPr lang="zh-CN" altLang="zh-CN" sz="2400" b="1" dirty="0">
                <a:latin typeface="黑体" panose="02010609060101010101" pitchFamily="49" charset="-122"/>
                <a:ea typeface="黑体" panose="02010609060101010101" pitchFamily="49" charset="-122"/>
              </a:rPr>
              <a:t>使用</a:t>
            </a:r>
            <a:r>
              <a:rPr lang="de-DE" altLang="zh-CN" sz="2400" b="1" dirty="0">
                <a:latin typeface="黑体" panose="02010609060101010101" pitchFamily="49" charset="-122"/>
                <a:ea typeface="黑体" panose="02010609060101010101" pitchFamily="49" charset="-122"/>
              </a:rPr>
              <a:t>Eclipse</a:t>
            </a:r>
            <a:r>
              <a:rPr lang="zh-CN" altLang="zh-CN" sz="2400" b="1" dirty="0">
                <a:latin typeface="黑体" panose="02010609060101010101" pitchFamily="49" charset="-122"/>
                <a:ea typeface="黑体" panose="02010609060101010101" pitchFamily="49" charset="-122"/>
              </a:rPr>
              <a:t>开发</a:t>
            </a:r>
            <a:r>
              <a:rPr lang="de-DE" altLang="zh-CN" sz="2400" b="1" dirty="0">
                <a:latin typeface="黑体" panose="02010609060101010101" pitchFamily="49" charset="-122"/>
                <a:ea typeface="黑体" panose="02010609060101010101" pitchFamily="49" charset="-122"/>
              </a:rPr>
              <a:t>Java Web</a:t>
            </a:r>
            <a:r>
              <a:rPr lang="zh-CN" altLang="zh-CN" sz="2400" b="1" dirty="0">
                <a:latin typeface="黑体" panose="02010609060101010101" pitchFamily="49" charset="-122"/>
                <a:ea typeface="黑体" panose="02010609060101010101" pitchFamily="49" charset="-122"/>
              </a:rPr>
              <a:t>应用</a:t>
            </a:r>
            <a:endParaRPr lang="en-US" altLang="zh-CN" sz="2400" b="1" dirty="0">
              <a:latin typeface="黑体" panose="02010609060101010101" pitchFamily="49" charset="-122"/>
              <a:ea typeface="黑体" panose="02010609060101010101" pitchFamily="49" charset="-122"/>
            </a:endParaRPr>
          </a:p>
          <a:p>
            <a:endParaRPr lang="en-US" altLang="zh-CN" sz="2400" b="1" dirty="0">
              <a:latin typeface="黑体" panose="02010609060101010101" pitchFamily="49" charset="-122"/>
              <a:ea typeface="黑体" panose="02010609060101010101" pitchFamily="49" charset="-122"/>
            </a:endParaRPr>
          </a:p>
          <a:p>
            <a:r>
              <a:rPr lang="de-DE" altLang="zh-CN" sz="2400" b="1" dirty="0">
                <a:latin typeface="黑体" panose="02010609060101010101" pitchFamily="49" charset="-122"/>
                <a:ea typeface="黑体" panose="02010609060101010101" pitchFamily="49" charset="-122"/>
              </a:rPr>
              <a:t>1.2.2  Spring</a:t>
            </a:r>
            <a:r>
              <a:rPr lang="zh-CN" altLang="zh-CN" sz="2400" b="1" dirty="0">
                <a:latin typeface="黑体" panose="02010609060101010101" pitchFamily="49" charset="-122"/>
                <a:ea typeface="黑体" panose="02010609060101010101" pitchFamily="49" charset="-122"/>
              </a:rPr>
              <a:t>的下载及目录结构</a:t>
            </a:r>
            <a:endParaRPr lang="zh-CN" altLang="en-US" sz="2400" dirty="0">
              <a:latin typeface="黑体" panose="02010609060101010101" pitchFamily="49" charset="-122"/>
              <a:ea typeface="黑体" panose="02010609060101010101" pitchFamily="49"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vert="horz" wrap="square" lIns="91440" tIns="45720" rIns="91440" bIns="45720" anchor="ctr"/>
          <a:lstStyle/>
          <a:p>
            <a:pPr>
              <a:buNone/>
            </a:pPr>
            <a:r>
              <a:rPr lang="de-DE" altLang="zh-CN" dirty="0"/>
              <a:t>3.1  </a:t>
            </a:r>
            <a:r>
              <a:rPr lang="zh-CN" altLang="zh-CN" dirty="0"/>
              <a:t>使用</a:t>
            </a:r>
            <a:r>
              <a:rPr lang="de-DE" altLang="zh-CN" dirty="0"/>
              <a:t>Eclipse</a:t>
            </a:r>
            <a:r>
              <a:rPr lang="zh-CN" altLang="zh-CN" dirty="0"/>
              <a:t>开发</a:t>
            </a:r>
            <a:r>
              <a:rPr lang="de-DE" altLang="zh-CN" dirty="0"/>
              <a:t>Java Web</a:t>
            </a:r>
            <a:r>
              <a:rPr lang="zh-CN" altLang="zh-CN" dirty="0"/>
              <a:t>应用</a:t>
            </a:r>
            <a:endParaRPr lang="zh-CN" altLang="en-US" dirty="0"/>
          </a:p>
        </p:txBody>
      </p:sp>
      <p:sp>
        <p:nvSpPr>
          <p:cNvPr id="24579" name="文本框 3"/>
          <p:cNvSpPr txBox="1"/>
          <p:nvPr/>
        </p:nvSpPr>
        <p:spPr>
          <a:xfrm>
            <a:off x="2135188" y="1916113"/>
            <a:ext cx="8075612" cy="1198880"/>
          </a:xfrm>
          <a:prstGeom prst="rect">
            <a:avLst/>
          </a:prstGeom>
          <a:noFill/>
          <a:ln w="9525">
            <a:noFill/>
          </a:ln>
        </p:spPr>
        <p:txBody>
          <a:bodyPr>
            <a:spAutoFit/>
          </a:bodyPr>
          <a:lstStyle/>
          <a:p>
            <a:r>
              <a:rPr lang="en-US" altLang="zh-CN" sz="2400" b="1" dirty="0">
                <a:latin typeface="黑体" panose="02010609060101010101" pitchFamily="49" charset="-122"/>
                <a:ea typeface="黑体" panose="02010609060101010101" pitchFamily="49" charset="-122"/>
              </a:rPr>
              <a:t>    </a:t>
            </a:r>
            <a:r>
              <a:rPr lang="zh-CN" altLang="zh-CN" sz="2400" b="1" dirty="0">
                <a:latin typeface="黑体" panose="02010609060101010101" pitchFamily="49" charset="-122"/>
                <a:ea typeface="黑体" panose="02010609060101010101" pitchFamily="49" charset="-122"/>
              </a:rPr>
              <a:t>使用</a:t>
            </a:r>
            <a:r>
              <a:rPr lang="en-US" altLang="zh-CN" sz="2400" b="1" dirty="0">
                <a:latin typeface="黑体" panose="02010609060101010101" pitchFamily="49" charset="-122"/>
                <a:ea typeface="黑体" panose="02010609060101010101" pitchFamily="49" charset="-122"/>
              </a:rPr>
              <a:t>Eclipse</a:t>
            </a:r>
            <a:r>
              <a:rPr lang="zh-CN" altLang="zh-CN" sz="2400" b="1" dirty="0">
                <a:latin typeface="黑体" panose="02010609060101010101" pitchFamily="49" charset="-122"/>
                <a:ea typeface="黑体" panose="02010609060101010101" pitchFamily="49" charset="-122"/>
              </a:rPr>
              <a:t>之前，需要对</a:t>
            </a:r>
            <a:r>
              <a:rPr lang="en-US" altLang="zh-CN" sz="2400" b="1" dirty="0">
                <a:latin typeface="黑体" panose="02010609060101010101" pitchFamily="49" charset="-122"/>
                <a:ea typeface="黑体" panose="02010609060101010101" pitchFamily="49" charset="-122"/>
              </a:rPr>
              <a:t>JDK</a:t>
            </a:r>
            <a:r>
              <a:rPr lang="zh-CN" altLang="zh-CN" sz="2400" b="1" dirty="0">
                <a:latin typeface="黑体" panose="02010609060101010101" pitchFamily="49" charset="-122"/>
                <a:ea typeface="黑体" panose="02010609060101010101" pitchFamily="49" charset="-122"/>
              </a:rPr>
              <a:t>、</a:t>
            </a:r>
            <a:r>
              <a:rPr lang="en-US" altLang="zh-CN" sz="2400" b="1" dirty="0">
                <a:latin typeface="黑体" panose="02010609060101010101" pitchFamily="49" charset="-122"/>
                <a:ea typeface="黑体" panose="02010609060101010101" pitchFamily="49" charset="-122"/>
              </a:rPr>
              <a:t>Web</a:t>
            </a:r>
            <a:r>
              <a:rPr lang="zh-CN" altLang="zh-CN" sz="2400" b="1" dirty="0">
                <a:latin typeface="黑体" panose="02010609060101010101" pitchFamily="49" charset="-122"/>
                <a:ea typeface="黑体" panose="02010609060101010101" pitchFamily="49" charset="-122"/>
              </a:rPr>
              <a:t>服务器和</a:t>
            </a:r>
            <a:r>
              <a:rPr lang="en-US" altLang="zh-CN" sz="2400" b="1" dirty="0">
                <a:latin typeface="黑体" panose="02010609060101010101" pitchFamily="49" charset="-122"/>
                <a:ea typeface="黑体" panose="02010609060101010101" pitchFamily="49" charset="-122"/>
              </a:rPr>
              <a:t>Eclipse</a:t>
            </a:r>
            <a:r>
              <a:rPr lang="zh-CN" altLang="zh-CN" sz="2400" b="1" dirty="0">
                <a:latin typeface="黑体" panose="02010609060101010101" pitchFamily="49" charset="-122"/>
                <a:ea typeface="黑体" panose="02010609060101010101" pitchFamily="49" charset="-122"/>
              </a:rPr>
              <a:t>进行一些必要的配置。因此，在安装</a:t>
            </a:r>
            <a:r>
              <a:rPr lang="en-US" altLang="zh-CN" sz="2400" b="1" dirty="0">
                <a:latin typeface="黑体" panose="02010609060101010101" pitchFamily="49" charset="-122"/>
                <a:ea typeface="黑体" panose="02010609060101010101" pitchFamily="49" charset="-122"/>
              </a:rPr>
              <a:t>Eclipse</a:t>
            </a:r>
            <a:r>
              <a:rPr lang="zh-CN" altLang="zh-CN" sz="2400" b="1" dirty="0">
                <a:latin typeface="黑体" panose="02010609060101010101" pitchFamily="49" charset="-122"/>
                <a:ea typeface="黑体" panose="02010609060101010101" pitchFamily="49" charset="-122"/>
              </a:rPr>
              <a:t>之前，应事先安装</a:t>
            </a:r>
            <a:r>
              <a:rPr lang="en-US" altLang="zh-CN" sz="2400" b="1" dirty="0">
                <a:latin typeface="黑体" panose="02010609060101010101" pitchFamily="49" charset="-122"/>
                <a:ea typeface="黑体" panose="02010609060101010101" pitchFamily="49" charset="-122"/>
              </a:rPr>
              <a:t>JDK</a:t>
            </a:r>
            <a:r>
              <a:rPr lang="zh-CN" altLang="zh-CN" sz="2400" b="1" dirty="0">
                <a:latin typeface="黑体" panose="02010609060101010101" pitchFamily="49" charset="-122"/>
                <a:ea typeface="黑体" panose="02010609060101010101" pitchFamily="49" charset="-122"/>
              </a:rPr>
              <a:t>和</a:t>
            </a:r>
            <a:r>
              <a:rPr lang="en-US" altLang="zh-CN" sz="2400" b="1" dirty="0">
                <a:latin typeface="黑体" panose="02010609060101010101" pitchFamily="49" charset="-122"/>
                <a:ea typeface="黑体" panose="02010609060101010101" pitchFamily="49" charset="-122"/>
              </a:rPr>
              <a:t>Web</a:t>
            </a:r>
            <a:r>
              <a:rPr lang="zh-CN" altLang="zh-CN" sz="2400" b="1" dirty="0">
                <a:latin typeface="黑体" panose="02010609060101010101" pitchFamily="49" charset="-122"/>
                <a:ea typeface="黑体" panose="02010609060101010101" pitchFamily="49" charset="-122"/>
              </a:rPr>
              <a:t>服务器。</a:t>
            </a:r>
            <a:endParaRPr lang="zh-CN" altLang="en-US" sz="2400" b="1" dirty="0">
              <a:latin typeface="黑体" panose="02010609060101010101" pitchFamily="49" charset="-122"/>
              <a:ea typeface="黑体" panose="02010609060101010101" pitchFamily="49"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2006600" y="7938"/>
            <a:ext cx="8229600" cy="658812"/>
          </a:xfrm>
        </p:spPr>
        <p:txBody>
          <a:bodyPr vert="horz" wrap="square" lIns="91440" tIns="45720" rIns="91440" bIns="45720" anchor="ctr">
            <a:normAutofit fontScale="90000"/>
          </a:bodyPr>
          <a:lstStyle/>
          <a:p>
            <a:pPr>
              <a:buNone/>
            </a:pPr>
            <a:r>
              <a:rPr lang="en-US" altLang="zh-CN" dirty="0"/>
              <a:t>1</a:t>
            </a:r>
            <a:r>
              <a:rPr lang="zh-CN" altLang="zh-CN" dirty="0"/>
              <a:t>．安装</a:t>
            </a:r>
            <a:r>
              <a:rPr lang="en-US" altLang="zh-CN" dirty="0"/>
              <a:t>JDK</a:t>
            </a:r>
            <a:endParaRPr lang="zh-CN" altLang="en-US" dirty="0"/>
          </a:p>
        </p:txBody>
      </p:sp>
      <p:pic>
        <p:nvPicPr>
          <p:cNvPr id="25603" name="Picture 2"/>
          <p:cNvPicPr>
            <a:picLocks noChangeAspect="1"/>
          </p:cNvPicPr>
          <p:nvPr/>
        </p:nvPicPr>
        <p:blipFill>
          <a:blip r:embed="rId2"/>
          <a:stretch>
            <a:fillRect/>
          </a:stretch>
        </p:blipFill>
        <p:spPr>
          <a:xfrm>
            <a:off x="1822450" y="666750"/>
            <a:ext cx="5303838" cy="1371600"/>
          </a:xfrm>
          <a:prstGeom prst="rect">
            <a:avLst/>
          </a:prstGeom>
          <a:noFill/>
          <a:ln w="9525">
            <a:noFill/>
          </a:ln>
        </p:spPr>
      </p:pic>
      <p:pic>
        <p:nvPicPr>
          <p:cNvPr id="25604" name="Picture 3"/>
          <p:cNvPicPr>
            <a:picLocks noChangeAspect="1"/>
          </p:cNvPicPr>
          <p:nvPr/>
        </p:nvPicPr>
        <p:blipFill>
          <a:blip r:embed="rId3"/>
          <a:stretch>
            <a:fillRect/>
          </a:stretch>
        </p:blipFill>
        <p:spPr>
          <a:xfrm>
            <a:off x="1822450" y="2068513"/>
            <a:ext cx="4914900" cy="5219700"/>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4" cstate="print"/>
          <a:stretch>
            <a:fillRect/>
          </a:stretch>
        </a:blipFill>
        <a:effectLst/>
      </p:bgPr>
    </p:bg>
    <p:spTree>
      <p:nvGrpSpPr>
        <p:cNvPr id="1" name=""/>
        <p:cNvGrpSpPr/>
        <p:nvPr/>
      </p:nvGrpSpPr>
      <p:grpSpPr>
        <a:xfrm>
          <a:off x="0" y="0"/>
          <a:ext cx="0" cy="0"/>
          <a:chOff x="0" y="0"/>
          <a:chExt cx="0" cy="0"/>
        </a:xfrm>
      </p:grpSpPr>
      <p:sp>
        <p:nvSpPr>
          <p:cNvPr id="69" name="文本框 68"/>
          <p:cNvSpPr txBox="1"/>
          <p:nvPr/>
        </p:nvSpPr>
        <p:spPr>
          <a:xfrm>
            <a:off x="5104781" y="2438097"/>
            <a:ext cx="3122211" cy="523220"/>
          </a:xfrm>
          <a:prstGeom prst="rect">
            <a:avLst/>
          </a:prstGeom>
          <a:gradFill>
            <a:gsLst>
              <a:gs pos="0">
                <a:srgbClr val="CA687F"/>
              </a:gs>
              <a:gs pos="18000">
                <a:srgbClr val="CA687F"/>
              </a:gs>
              <a:gs pos="100000">
                <a:srgbClr val="E7B2C4"/>
              </a:gs>
            </a:gsLst>
            <a:lin ang="5400000" scaled="0"/>
          </a:gradFill>
          <a:effectLst/>
        </p:spPr>
        <p:txBody>
          <a:bodyPr wrap="square" rtlCol="0">
            <a:spAutoFit/>
          </a:bodyPr>
          <a:lstStyle/>
          <a:p>
            <a:pPr algn="ctr"/>
            <a:r>
              <a:rPr lang="en-US" altLang="zh-CN" sz="2800" b="1" dirty="0">
                <a:solidFill>
                  <a:schemeClr val="bg1"/>
                </a:solidFill>
              </a:rPr>
              <a:t>Java EE</a:t>
            </a:r>
            <a:r>
              <a:rPr lang="zh-CN" altLang="zh-CN" sz="2800" b="1" dirty="0">
                <a:solidFill>
                  <a:schemeClr val="bg1"/>
                </a:solidFill>
              </a:rPr>
              <a:t>传统开发</a:t>
            </a:r>
            <a:endParaRPr lang="zh-CN" altLang="en-US" sz="2800" b="1" dirty="0">
              <a:solidFill>
                <a:schemeClr val="bg1"/>
              </a:solidFill>
              <a:latin typeface="方正清刻本悦宋简体" panose="02000000000000000000" pitchFamily="2" charset="-122"/>
              <a:ea typeface="方正清刻本悦宋简体" panose="02000000000000000000" pitchFamily="2" charset="-122"/>
            </a:endParaRPr>
          </a:p>
        </p:txBody>
      </p:sp>
      <p:sp>
        <p:nvSpPr>
          <p:cNvPr id="129" name="文本框 128"/>
          <p:cNvSpPr txBox="1"/>
          <p:nvPr/>
        </p:nvSpPr>
        <p:spPr>
          <a:xfrm>
            <a:off x="4214356" y="2373075"/>
            <a:ext cx="828000" cy="707886"/>
          </a:xfrm>
          <a:prstGeom prst="rect">
            <a:avLst/>
          </a:prstGeom>
          <a:noFill/>
          <a:ln>
            <a:noFill/>
          </a:ln>
        </p:spPr>
        <p:txBody>
          <a:bodyPr wrap="square" rtlCol="0">
            <a:spAutoFit/>
          </a:bodyPr>
          <a:lstStyle/>
          <a:p>
            <a:pPr algn="ctr"/>
            <a:r>
              <a:rPr lang="en-US" altLang="zh-CN" sz="4000" b="1" dirty="0">
                <a:solidFill>
                  <a:schemeClr val="bg1"/>
                </a:solidFill>
                <a:latin typeface="微软雅黑" panose="020B0503020204020204" charset="-122"/>
                <a:ea typeface="微软雅黑" panose="020B0503020204020204" charset="-122"/>
              </a:rPr>
              <a:t>01</a:t>
            </a:r>
          </a:p>
        </p:txBody>
      </p:sp>
      <p:sp>
        <p:nvSpPr>
          <p:cNvPr id="130" name="矩形 129"/>
          <p:cNvSpPr/>
          <p:nvPr/>
        </p:nvSpPr>
        <p:spPr>
          <a:xfrm>
            <a:off x="4214356" y="2313018"/>
            <a:ext cx="828000" cy="828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TextBox 1"/>
          <p:cNvSpPr txBox="1"/>
          <p:nvPr/>
        </p:nvSpPr>
        <p:spPr>
          <a:xfrm>
            <a:off x="5275697" y="3124420"/>
            <a:ext cx="1811965" cy="461665"/>
          </a:xfrm>
          <a:prstGeom prst="rect">
            <a:avLst/>
          </a:prstGeom>
          <a:noFill/>
        </p:spPr>
        <p:txBody>
          <a:bodyPr wrap="square" rtlCol="0">
            <a:spAutoFit/>
          </a:bodyPr>
          <a:lstStyle/>
          <a:p>
            <a:r>
              <a:rPr lang="en-US" altLang="zh-CN" sz="2400" b="1" dirty="0"/>
              <a:t>1.  HTML</a:t>
            </a:r>
            <a:endParaRPr lang="zh-CN" altLang="zh-CN" sz="2400" dirty="0"/>
          </a:p>
        </p:txBody>
      </p:sp>
      <p:sp>
        <p:nvSpPr>
          <p:cNvPr id="20" name="TextBox 19"/>
          <p:cNvSpPr txBox="1"/>
          <p:nvPr/>
        </p:nvSpPr>
        <p:spPr>
          <a:xfrm>
            <a:off x="6665885" y="3124420"/>
            <a:ext cx="1811965" cy="461665"/>
          </a:xfrm>
          <a:prstGeom prst="rect">
            <a:avLst/>
          </a:prstGeom>
          <a:noFill/>
        </p:spPr>
        <p:txBody>
          <a:bodyPr wrap="square" rtlCol="0">
            <a:spAutoFit/>
          </a:bodyPr>
          <a:lstStyle/>
          <a:p>
            <a:pPr lvl="0"/>
            <a:r>
              <a:rPr lang="en-US" altLang="zh-CN" sz="2400" b="1" dirty="0"/>
              <a:t>2.  XML</a:t>
            </a:r>
            <a:endParaRPr lang="zh-CN" altLang="zh-CN" sz="2400" dirty="0"/>
          </a:p>
        </p:txBody>
      </p:sp>
      <p:sp>
        <p:nvSpPr>
          <p:cNvPr id="21" name="TextBox 20"/>
          <p:cNvSpPr txBox="1"/>
          <p:nvPr/>
        </p:nvSpPr>
        <p:spPr>
          <a:xfrm>
            <a:off x="5275697" y="3493752"/>
            <a:ext cx="1811965" cy="461665"/>
          </a:xfrm>
          <a:prstGeom prst="rect">
            <a:avLst/>
          </a:prstGeom>
          <a:noFill/>
        </p:spPr>
        <p:txBody>
          <a:bodyPr wrap="square" rtlCol="0">
            <a:spAutoFit/>
          </a:bodyPr>
          <a:lstStyle/>
          <a:p>
            <a:r>
              <a:rPr lang="en-US" altLang="zh-CN" sz="2400" b="1" dirty="0"/>
              <a:t>3.  JSP</a:t>
            </a:r>
            <a:endParaRPr lang="zh-CN" altLang="zh-CN" sz="2400" dirty="0"/>
          </a:p>
        </p:txBody>
      </p:sp>
      <p:sp>
        <p:nvSpPr>
          <p:cNvPr id="22" name="TextBox 21"/>
          <p:cNvSpPr txBox="1"/>
          <p:nvPr/>
        </p:nvSpPr>
        <p:spPr>
          <a:xfrm>
            <a:off x="6665885" y="3493752"/>
            <a:ext cx="3122211" cy="461665"/>
          </a:xfrm>
          <a:prstGeom prst="rect">
            <a:avLst/>
          </a:prstGeom>
          <a:noFill/>
        </p:spPr>
        <p:txBody>
          <a:bodyPr wrap="square" rtlCol="0">
            <a:spAutoFit/>
          </a:bodyPr>
          <a:lstStyle/>
          <a:p>
            <a:r>
              <a:rPr lang="en-US" altLang="zh-CN" sz="2400" b="1" dirty="0"/>
              <a:t>4. Model1</a:t>
            </a:r>
            <a:r>
              <a:rPr lang="zh-CN" altLang="zh-CN" sz="2400" b="1" dirty="0"/>
              <a:t>开发模型</a:t>
            </a:r>
            <a:endParaRPr lang="zh-CN" altLang="zh-CN" sz="2400" dirty="0"/>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a:xfrm>
            <a:off x="1919288" y="188913"/>
            <a:ext cx="8229600" cy="706437"/>
          </a:xfrm>
        </p:spPr>
        <p:txBody>
          <a:bodyPr vert="horz" wrap="square" lIns="91440" tIns="45720" rIns="91440" bIns="45720" anchor="ctr">
            <a:normAutofit/>
          </a:bodyPr>
          <a:lstStyle/>
          <a:p>
            <a:pPr>
              <a:buNone/>
            </a:pPr>
            <a:r>
              <a:rPr lang="en-US" altLang="zh-CN" dirty="0"/>
              <a:t>2</a:t>
            </a:r>
            <a:r>
              <a:rPr lang="zh-CN" altLang="zh-CN" dirty="0"/>
              <a:t>．</a:t>
            </a:r>
            <a:r>
              <a:rPr lang="en-US" altLang="zh-CN" dirty="0"/>
              <a:t>Web</a:t>
            </a:r>
            <a:r>
              <a:rPr lang="zh-CN" altLang="zh-CN" dirty="0"/>
              <a:t>服务器</a:t>
            </a:r>
            <a:endParaRPr lang="zh-CN" altLang="en-US" dirty="0"/>
          </a:p>
        </p:txBody>
      </p:sp>
      <p:pic>
        <p:nvPicPr>
          <p:cNvPr id="26627" name="Picture 2"/>
          <p:cNvPicPr>
            <a:picLocks noChangeAspect="1"/>
          </p:cNvPicPr>
          <p:nvPr/>
        </p:nvPicPr>
        <p:blipFill>
          <a:blip r:embed="rId2"/>
          <a:stretch>
            <a:fillRect/>
          </a:stretch>
        </p:blipFill>
        <p:spPr>
          <a:xfrm>
            <a:off x="1919288" y="1052513"/>
            <a:ext cx="7921625" cy="3924300"/>
          </a:xfrm>
          <a:prstGeom prst="rect">
            <a:avLst/>
          </a:prstGeom>
          <a:noFill/>
          <a:ln w="9525">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p:cNvPicPr>
          <p:nvPr/>
        </p:nvPicPr>
        <p:blipFill>
          <a:blip r:embed="rId2"/>
          <a:stretch>
            <a:fillRect/>
          </a:stretch>
        </p:blipFill>
        <p:spPr>
          <a:xfrm>
            <a:off x="2495550" y="404813"/>
            <a:ext cx="7042150" cy="2087562"/>
          </a:xfrm>
          <a:prstGeom prst="rect">
            <a:avLst/>
          </a:prstGeom>
          <a:noFill/>
          <a:ln w="9525">
            <a:noFill/>
          </a:ln>
        </p:spPr>
      </p:pic>
      <p:pic>
        <p:nvPicPr>
          <p:cNvPr id="27651" name="Picture 3"/>
          <p:cNvPicPr>
            <a:picLocks noChangeAspect="1"/>
          </p:cNvPicPr>
          <p:nvPr/>
        </p:nvPicPr>
        <p:blipFill>
          <a:blip r:embed="rId3"/>
          <a:stretch>
            <a:fillRect/>
          </a:stretch>
        </p:blipFill>
        <p:spPr>
          <a:xfrm>
            <a:off x="2495550" y="2781300"/>
            <a:ext cx="7037388" cy="2303463"/>
          </a:xfrm>
          <a:prstGeom prst="rect">
            <a:avLst/>
          </a:prstGeom>
          <a:noFill/>
          <a:ln w="9525">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vert="horz" wrap="square" lIns="91440" tIns="45720" rIns="91440" bIns="45720" anchor="ctr"/>
          <a:lstStyle/>
          <a:p>
            <a:pPr>
              <a:buNone/>
            </a:pPr>
            <a:r>
              <a:rPr lang="de-DE" altLang="zh-CN" dirty="0"/>
              <a:t>3</a:t>
            </a:r>
            <a:r>
              <a:rPr lang="zh-CN" altLang="zh-CN" dirty="0"/>
              <a:t>．安装</a:t>
            </a:r>
            <a:r>
              <a:rPr lang="de-DE" altLang="zh-CN" dirty="0"/>
              <a:t>Eclipse</a:t>
            </a:r>
            <a:endParaRPr lang="zh-CN" altLang="en-US" dirty="0"/>
          </a:p>
        </p:txBody>
      </p:sp>
      <p:sp>
        <p:nvSpPr>
          <p:cNvPr id="28675" name="文本框 3"/>
          <p:cNvSpPr txBox="1"/>
          <p:nvPr/>
        </p:nvSpPr>
        <p:spPr>
          <a:xfrm>
            <a:off x="1703388" y="1773238"/>
            <a:ext cx="8785225" cy="1198880"/>
          </a:xfrm>
          <a:prstGeom prst="rect">
            <a:avLst/>
          </a:prstGeom>
          <a:noFill/>
          <a:ln w="9525">
            <a:noFill/>
          </a:ln>
        </p:spPr>
        <p:txBody>
          <a:bodyPr>
            <a:spAutoFit/>
          </a:bodyPr>
          <a:lstStyle/>
          <a:p>
            <a:r>
              <a:rPr lang="de-DE" altLang="zh-CN" sz="2400" b="1" dirty="0">
                <a:latin typeface="黑体" panose="02010609060101010101" pitchFamily="49" charset="-122"/>
                <a:ea typeface="黑体" panose="02010609060101010101" pitchFamily="49" charset="-122"/>
              </a:rPr>
              <a:t>    Eclipse</a:t>
            </a:r>
            <a:r>
              <a:rPr lang="zh-CN" altLang="zh-CN" sz="2400" b="1" dirty="0">
                <a:latin typeface="黑体" panose="02010609060101010101" pitchFamily="49" charset="-122"/>
                <a:ea typeface="黑体" panose="02010609060101010101" pitchFamily="49" charset="-122"/>
              </a:rPr>
              <a:t>下载完成后，解压到自己设置的路径下，即可完成安装。</a:t>
            </a:r>
            <a:r>
              <a:rPr lang="en-US" altLang="zh-CN" sz="2400" b="1" dirty="0">
                <a:latin typeface="黑体" panose="02010609060101010101" pitchFamily="49" charset="-122"/>
                <a:ea typeface="黑体" panose="02010609060101010101" pitchFamily="49" charset="-122"/>
              </a:rPr>
              <a:t>Eclipse</a:t>
            </a:r>
            <a:r>
              <a:rPr lang="zh-CN" altLang="zh-CN" sz="2400" b="1" dirty="0">
                <a:latin typeface="黑体" panose="02010609060101010101" pitchFamily="49" charset="-122"/>
                <a:ea typeface="黑体" panose="02010609060101010101" pitchFamily="49" charset="-122"/>
              </a:rPr>
              <a:t>安装后，双击</a:t>
            </a:r>
            <a:r>
              <a:rPr lang="en-US" altLang="zh-CN" sz="2400" b="1" dirty="0">
                <a:latin typeface="黑体" panose="02010609060101010101" pitchFamily="49" charset="-122"/>
                <a:ea typeface="黑体" panose="02010609060101010101" pitchFamily="49" charset="-122"/>
              </a:rPr>
              <a:t>Eclipse</a:t>
            </a:r>
            <a:r>
              <a:rPr lang="zh-CN" altLang="zh-CN" sz="2400" b="1" dirty="0">
                <a:latin typeface="黑体" panose="02010609060101010101" pitchFamily="49" charset="-122"/>
                <a:ea typeface="黑体" panose="02010609060101010101" pitchFamily="49" charset="-122"/>
              </a:rPr>
              <a:t>安装目录下的</a:t>
            </a:r>
            <a:r>
              <a:rPr lang="en-US" altLang="zh-CN" sz="2400" b="1" dirty="0">
                <a:latin typeface="黑体" panose="02010609060101010101" pitchFamily="49" charset="-122"/>
                <a:ea typeface="黑体" panose="02010609060101010101" pitchFamily="49" charset="-122"/>
              </a:rPr>
              <a:t>eclipse.exe</a:t>
            </a:r>
            <a:r>
              <a:rPr lang="zh-CN" altLang="zh-CN" sz="2400" b="1" dirty="0">
                <a:latin typeface="黑体" panose="02010609060101010101" pitchFamily="49" charset="-122"/>
                <a:ea typeface="黑体" panose="02010609060101010101" pitchFamily="49" charset="-122"/>
              </a:rPr>
              <a:t>文件，启动</a:t>
            </a:r>
            <a:r>
              <a:rPr lang="en-US" altLang="zh-CN" sz="2400" b="1" dirty="0">
                <a:latin typeface="黑体" panose="02010609060101010101" pitchFamily="49" charset="-122"/>
                <a:ea typeface="黑体" panose="02010609060101010101" pitchFamily="49" charset="-122"/>
              </a:rPr>
              <a:t>Eclipse</a:t>
            </a:r>
            <a:r>
              <a:rPr lang="zh-CN" altLang="zh-CN" sz="2400" b="1" dirty="0">
                <a:latin typeface="黑体" panose="02010609060101010101" pitchFamily="49" charset="-122"/>
                <a:ea typeface="黑体" panose="02010609060101010101" pitchFamily="49" charset="-122"/>
              </a:rPr>
              <a:t>。</a:t>
            </a:r>
            <a:endParaRPr lang="zh-CN" altLang="en-US" sz="2400" b="1" dirty="0">
              <a:latin typeface="黑体" panose="02010609060101010101" pitchFamily="49" charset="-122"/>
              <a:ea typeface="黑体" panose="02010609060101010101" pitchFamily="49"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a:xfrm>
            <a:off x="1981200" y="274638"/>
            <a:ext cx="8229600" cy="777875"/>
          </a:xfrm>
        </p:spPr>
        <p:txBody>
          <a:bodyPr vert="horz" wrap="square" lIns="91440" tIns="45720" rIns="91440" bIns="45720" anchor="ctr"/>
          <a:lstStyle/>
          <a:p>
            <a:pPr>
              <a:buNone/>
            </a:pPr>
            <a:r>
              <a:rPr lang="de-DE" altLang="zh-CN" dirty="0"/>
              <a:t>4</a:t>
            </a:r>
            <a:r>
              <a:rPr lang="zh-CN" altLang="zh-CN" dirty="0"/>
              <a:t>．集成</a:t>
            </a:r>
            <a:r>
              <a:rPr lang="de-DE" altLang="zh-CN" dirty="0"/>
              <a:t>Tomcat</a:t>
            </a:r>
            <a:endParaRPr lang="zh-CN" altLang="en-US" dirty="0"/>
          </a:p>
        </p:txBody>
      </p:sp>
      <p:pic>
        <p:nvPicPr>
          <p:cNvPr id="29699" name="Picture 2"/>
          <p:cNvPicPr>
            <a:picLocks noChangeAspect="1"/>
          </p:cNvPicPr>
          <p:nvPr/>
        </p:nvPicPr>
        <p:blipFill>
          <a:blip r:embed="rId2"/>
          <a:stretch>
            <a:fillRect/>
          </a:stretch>
        </p:blipFill>
        <p:spPr>
          <a:xfrm>
            <a:off x="5880100" y="1484313"/>
            <a:ext cx="4638675" cy="4276725"/>
          </a:xfrm>
          <a:prstGeom prst="rect">
            <a:avLst/>
          </a:prstGeom>
          <a:noFill/>
          <a:ln w="9525">
            <a:noFill/>
          </a:ln>
        </p:spPr>
      </p:pic>
      <p:sp>
        <p:nvSpPr>
          <p:cNvPr id="29700" name="文本框 3"/>
          <p:cNvSpPr txBox="1"/>
          <p:nvPr/>
        </p:nvSpPr>
        <p:spPr>
          <a:xfrm>
            <a:off x="1631950" y="1485900"/>
            <a:ext cx="4248150" cy="3784600"/>
          </a:xfrm>
          <a:prstGeom prst="rect">
            <a:avLst/>
          </a:prstGeom>
          <a:noFill/>
          <a:ln w="9525">
            <a:noFill/>
          </a:ln>
        </p:spPr>
        <p:txBody>
          <a:bodyPr>
            <a:spAutoFit/>
          </a:bodyPr>
          <a:lstStyle/>
          <a:p>
            <a:r>
              <a:rPr lang="en-US" altLang="zh-CN" sz="2400" b="1" dirty="0">
                <a:latin typeface="黑体" panose="02010609060101010101" pitchFamily="49" charset="-122"/>
                <a:ea typeface="黑体" panose="02010609060101010101" pitchFamily="49" charset="-122"/>
              </a:rPr>
              <a:t>    </a:t>
            </a:r>
            <a:r>
              <a:rPr lang="zh-CN" altLang="zh-CN" sz="2400" b="1" dirty="0">
                <a:latin typeface="黑体" panose="02010609060101010101" pitchFamily="49" charset="-122"/>
                <a:ea typeface="黑体" panose="02010609060101010101" pitchFamily="49" charset="-122"/>
              </a:rPr>
              <a:t>启动</a:t>
            </a:r>
            <a:r>
              <a:rPr lang="en-US" altLang="zh-CN" sz="2400" b="1" dirty="0">
                <a:latin typeface="黑体" panose="02010609060101010101" pitchFamily="49" charset="-122"/>
                <a:ea typeface="黑体" panose="02010609060101010101" pitchFamily="49" charset="-122"/>
              </a:rPr>
              <a:t>Eclipse</a:t>
            </a:r>
            <a:r>
              <a:rPr lang="zh-CN" altLang="zh-CN" sz="2400" b="1" dirty="0">
                <a:latin typeface="黑体" panose="02010609060101010101" pitchFamily="49" charset="-122"/>
                <a:ea typeface="黑体" panose="02010609060101010101" pitchFamily="49" charset="-122"/>
              </a:rPr>
              <a:t>，选择【</a:t>
            </a:r>
            <a:r>
              <a:rPr lang="en-US" altLang="zh-CN" sz="2400" b="1" dirty="0">
                <a:latin typeface="黑体" panose="02010609060101010101" pitchFamily="49" charset="-122"/>
                <a:ea typeface="黑体" panose="02010609060101010101" pitchFamily="49" charset="-122"/>
              </a:rPr>
              <a:t>Window</a:t>
            </a:r>
            <a:r>
              <a:rPr lang="zh-CN" altLang="zh-CN" sz="2400" b="1" dirty="0">
                <a:latin typeface="黑体" panose="02010609060101010101" pitchFamily="49" charset="-122"/>
                <a:ea typeface="黑体" panose="02010609060101010101" pitchFamily="49" charset="-122"/>
              </a:rPr>
              <a:t>】</a:t>
            </a:r>
            <a:r>
              <a:rPr lang="en-US" altLang="zh-CN" sz="2400" b="1" dirty="0">
                <a:latin typeface="黑体" panose="02010609060101010101" pitchFamily="49" charset="-122"/>
                <a:ea typeface="黑体" panose="02010609060101010101" pitchFamily="49" charset="-122"/>
              </a:rPr>
              <a:t>/</a:t>
            </a:r>
            <a:r>
              <a:rPr lang="zh-CN" altLang="zh-CN" sz="2400" b="1" dirty="0">
                <a:latin typeface="黑体" panose="02010609060101010101" pitchFamily="49" charset="-122"/>
                <a:ea typeface="黑体" panose="02010609060101010101" pitchFamily="49" charset="-122"/>
              </a:rPr>
              <a:t>【</a:t>
            </a:r>
            <a:r>
              <a:rPr lang="en-US" altLang="zh-CN" sz="2400" b="1" dirty="0">
                <a:latin typeface="黑体" panose="02010609060101010101" pitchFamily="49" charset="-122"/>
                <a:ea typeface="黑体" panose="02010609060101010101" pitchFamily="49" charset="-122"/>
              </a:rPr>
              <a:t>Preferences</a:t>
            </a:r>
            <a:r>
              <a:rPr lang="zh-CN" altLang="zh-CN" sz="2400" b="1" dirty="0">
                <a:latin typeface="黑体" panose="02010609060101010101" pitchFamily="49" charset="-122"/>
                <a:ea typeface="黑体" panose="02010609060101010101" pitchFamily="49" charset="-122"/>
              </a:rPr>
              <a:t>】菜单项，在弹出的对话框中选择【</a:t>
            </a:r>
            <a:r>
              <a:rPr lang="en-US" altLang="zh-CN" sz="2400" b="1" dirty="0">
                <a:latin typeface="黑体" panose="02010609060101010101" pitchFamily="49" charset="-122"/>
                <a:ea typeface="黑体" panose="02010609060101010101" pitchFamily="49" charset="-122"/>
              </a:rPr>
              <a:t>Server</a:t>
            </a:r>
            <a:r>
              <a:rPr lang="zh-CN" altLang="zh-CN" sz="2400" b="1" dirty="0">
                <a:latin typeface="黑体" panose="02010609060101010101" pitchFamily="49" charset="-122"/>
                <a:ea typeface="黑体" panose="02010609060101010101" pitchFamily="49" charset="-122"/>
              </a:rPr>
              <a:t>】</a:t>
            </a:r>
            <a:r>
              <a:rPr lang="en-US" altLang="zh-CN" sz="2400" b="1" dirty="0">
                <a:latin typeface="黑体" panose="02010609060101010101" pitchFamily="49" charset="-122"/>
                <a:ea typeface="黑体" panose="02010609060101010101" pitchFamily="49" charset="-122"/>
              </a:rPr>
              <a:t>/</a:t>
            </a:r>
            <a:r>
              <a:rPr lang="zh-CN" altLang="zh-CN" sz="2400" b="1" dirty="0">
                <a:latin typeface="黑体" panose="02010609060101010101" pitchFamily="49" charset="-122"/>
                <a:ea typeface="黑体" panose="02010609060101010101" pitchFamily="49" charset="-122"/>
              </a:rPr>
              <a:t>【</a:t>
            </a:r>
            <a:r>
              <a:rPr lang="en-US" altLang="zh-CN" sz="2400" b="1" dirty="0">
                <a:latin typeface="黑体" panose="02010609060101010101" pitchFamily="49" charset="-122"/>
                <a:ea typeface="黑体" panose="02010609060101010101" pitchFamily="49" charset="-122"/>
              </a:rPr>
              <a:t>Runtime Environments</a:t>
            </a:r>
            <a:r>
              <a:rPr lang="zh-CN" altLang="zh-CN" sz="2400" b="1" dirty="0">
                <a:latin typeface="黑体" panose="02010609060101010101" pitchFamily="49" charset="-122"/>
                <a:ea typeface="黑体" panose="02010609060101010101" pitchFamily="49" charset="-122"/>
              </a:rPr>
              <a:t>】命令。在弹出的窗口中，单击【</a:t>
            </a:r>
            <a:r>
              <a:rPr lang="de-DE" altLang="zh-CN" sz="2400" b="1" dirty="0">
                <a:latin typeface="黑体" panose="02010609060101010101" pitchFamily="49" charset="-122"/>
                <a:ea typeface="黑体" panose="02010609060101010101" pitchFamily="49" charset="-122"/>
              </a:rPr>
              <a:t>Add</a:t>
            </a:r>
            <a:r>
              <a:rPr lang="zh-CN" altLang="zh-CN" sz="2400" b="1" dirty="0">
                <a:latin typeface="黑体" panose="02010609060101010101" pitchFamily="49" charset="-122"/>
                <a:ea typeface="黑体" panose="02010609060101010101" pitchFamily="49" charset="-122"/>
              </a:rPr>
              <a:t>】按钮，弹出如图</a:t>
            </a:r>
            <a:r>
              <a:rPr lang="de-DE" altLang="zh-CN" sz="2400" b="1" dirty="0">
                <a:latin typeface="黑体" panose="02010609060101010101" pitchFamily="49" charset="-122"/>
                <a:ea typeface="黑体" panose="02010609060101010101" pitchFamily="49" charset="-122"/>
              </a:rPr>
              <a:t>1.7</a:t>
            </a:r>
            <a:r>
              <a:rPr lang="zh-CN" altLang="zh-CN" sz="2400" b="1" dirty="0">
                <a:latin typeface="黑体" panose="02010609060101010101" pitchFamily="49" charset="-122"/>
                <a:ea typeface="黑体" panose="02010609060101010101" pitchFamily="49" charset="-122"/>
              </a:rPr>
              <a:t>所示的【</a:t>
            </a:r>
            <a:r>
              <a:rPr lang="de-DE" altLang="zh-CN" sz="2400" b="1" dirty="0">
                <a:latin typeface="黑体" panose="02010609060101010101" pitchFamily="49" charset="-122"/>
                <a:ea typeface="黑体" panose="02010609060101010101" pitchFamily="49" charset="-122"/>
              </a:rPr>
              <a:t>New Server Runtime Environment</a:t>
            </a:r>
            <a:r>
              <a:rPr lang="zh-CN" altLang="zh-CN" sz="2400" b="1" dirty="0">
                <a:latin typeface="黑体" panose="02010609060101010101" pitchFamily="49" charset="-122"/>
                <a:ea typeface="黑体" panose="02010609060101010101" pitchFamily="49" charset="-122"/>
              </a:rPr>
              <a:t>】界面，在此可以配置各种版本的</a:t>
            </a:r>
            <a:r>
              <a:rPr lang="de-DE" altLang="zh-CN" sz="2400" b="1" dirty="0">
                <a:latin typeface="黑体" panose="02010609060101010101" pitchFamily="49" charset="-122"/>
                <a:ea typeface="黑体" panose="02010609060101010101" pitchFamily="49" charset="-122"/>
              </a:rPr>
              <a:t>Web</a:t>
            </a:r>
            <a:r>
              <a:rPr lang="zh-CN" altLang="zh-CN" sz="2400" b="1" dirty="0">
                <a:latin typeface="黑体" panose="02010609060101010101" pitchFamily="49" charset="-122"/>
                <a:ea typeface="黑体" panose="02010609060101010101" pitchFamily="49" charset="-122"/>
              </a:rPr>
              <a:t>服务器。</a:t>
            </a:r>
            <a:endParaRPr lang="zh-CN" altLang="en-US" sz="2400" b="1" dirty="0">
              <a:latin typeface="黑体" panose="02010609060101010101" pitchFamily="49" charset="-122"/>
              <a:ea typeface="黑体" panose="02010609060101010101" pitchFamily="49"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p:cNvPicPr>
          <p:nvPr/>
        </p:nvPicPr>
        <p:blipFill>
          <a:blip r:embed="rId2"/>
          <a:stretch>
            <a:fillRect/>
          </a:stretch>
        </p:blipFill>
        <p:spPr>
          <a:xfrm>
            <a:off x="2711450" y="549275"/>
            <a:ext cx="5478463" cy="4319588"/>
          </a:xfrm>
          <a:prstGeom prst="rect">
            <a:avLst/>
          </a:prstGeom>
          <a:noFill/>
          <a:ln w="9525">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a:xfrm>
            <a:off x="1981200" y="274638"/>
            <a:ext cx="8229600" cy="922337"/>
          </a:xfrm>
        </p:spPr>
        <p:txBody>
          <a:bodyPr vert="horz" wrap="square" lIns="91440" tIns="45720" rIns="91440" bIns="45720" anchor="ctr"/>
          <a:lstStyle/>
          <a:p>
            <a:pPr>
              <a:buNone/>
            </a:pPr>
            <a:r>
              <a:rPr lang="de-DE" altLang="zh-CN" dirty="0"/>
              <a:t>3.2  Spring</a:t>
            </a:r>
            <a:r>
              <a:rPr lang="zh-CN" altLang="zh-CN" dirty="0"/>
              <a:t>的下载及目录结构</a:t>
            </a:r>
            <a:endParaRPr lang="zh-CN" altLang="en-US" dirty="0"/>
          </a:p>
        </p:txBody>
      </p:sp>
      <p:sp>
        <p:nvSpPr>
          <p:cNvPr id="31747" name="文本框 3"/>
          <p:cNvSpPr txBox="1"/>
          <p:nvPr/>
        </p:nvSpPr>
        <p:spPr>
          <a:xfrm>
            <a:off x="2009775" y="1628775"/>
            <a:ext cx="8002588" cy="2677656"/>
          </a:xfrm>
          <a:prstGeom prst="rect">
            <a:avLst/>
          </a:prstGeom>
          <a:noFill/>
          <a:ln w="9525">
            <a:noFill/>
          </a:ln>
        </p:spPr>
        <p:txBody>
          <a:bodyPr>
            <a:spAutoFit/>
          </a:bodyPr>
          <a:lstStyle/>
          <a:p>
            <a:r>
              <a:rPr lang="de-DE" altLang="zh-CN" sz="2400" b="1" dirty="0">
                <a:latin typeface="黑体" panose="02010609060101010101" pitchFamily="49" charset="-122"/>
                <a:ea typeface="黑体" panose="02010609060101010101" pitchFamily="49" charset="-122"/>
              </a:rPr>
              <a:t>    Spring</a:t>
            </a:r>
            <a:r>
              <a:rPr lang="zh-CN" altLang="zh-CN" sz="2400" b="1" dirty="0">
                <a:latin typeface="黑体" panose="02010609060101010101" pitchFamily="49" charset="-122"/>
                <a:ea typeface="黑体" panose="02010609060101010101" pitchFamily="49" charset="-122"/>
              </a:rPr>
              <a:t>官方网站升级后，建议都是通过</a:t>
            </a:r>
            <a:r>
              <a:rPr lang="de-DE" altLang="zh-CN" sz="2400" b="1" dirty="0">
                <a:latin typeface="黑体" panose="02010609060101010101" pitchFamily="49" charset="-122"/>
                <a:ea typeface="黑体" panose="02010609060101010101" pitchFamily="49" charset="-122"/>
              </a:rPr>
              <a:t> Maven</a:t>
            </a:r>
            <a:r>
              <a:rPr lang="zh-CN" altLang="zh-CN" sz="2400" b="1" dirty="0">
                <a:latin typeface="黑体" panose="02010609060101010101" pitchFamily="49" charset="-122"/>
                <a:ea typeface="黑体" panose="02010609060101010101" pitchFamily="49" charset="-122"/>
              </a:rPr>
              <a:t>和</a:t>
            </a:r>
            <a:r>
              <a:rPr lang="de-DE" altLang="zh-CN" sz="2400" b="1" dirty="0">
                <a:latin typeface="黑体" panose="02010609060101010101" pitchFamily="49" charset="-122"/>
                <a:ea typeface="黑体" panose="02010609060101010101" pitchFamily="49" charset="-122"/>
              </a:rPr>
              <a:t>Gradle</a:t>
            </a:r>
            <a:r>
              <a:rPr lang="zh-CN" altLang="zh-CN" sz="2400" b="1" dirty="0">
                <a:latin typeface="黑体" panose="02010609060101010101" pitchFamily="49" charset="-122"/>
                <a:ea typeface="黑体" panose="02010609060101010101" pitchFamily="49" charset="-122"/>
              </a:rPr>
              <a:t>下载，而不使用</a:t>
            </a:r>
            <a:r>
              <a:rPr lang="de-DE" altLang="zh-CN" sz="2400" b="1" dirty="0">
                <a:latin typeface="黑体" panose="02010609060101010101" pitchFamily="49" charset="-122"/>
                <a:ea typeface="黑体" panose="02010609060101010101" pitchFamily="49" charset="-122"/>
              </a:rPr>
              <a:t>Maven</a:t>
            </a:r>
            <a:r>
              <a:rPr lang="zh-CN" altLang="zh-CN" sz="2400" b="1" dirty="0">
                <a:latin typeface="黑体" panose="02010609060101010101" pitchFamily="49" charset="-122"/>
                <a:ea typeface="黑体" panose="02010609060101010101" pitchFamily="49" charset="-122"/>
              </a:rPr>
              <a:t>和</a:t>
            </a:r>
            <a:r>
              <a:rPr lang="de-DE" altLang="zh-CN" sz="2400" b="1" dirty="0">
                <a:latin typeface="黑体" panose="02010609060101010101" pitchFamily="49" charset="-122"/>
                <a:ea typeface="黑体" panose="02010609060101010101" pitchFamily="49" charset="-122"/>
              </a:rPr>
              <a:t>Gradle</a:t>
            </a:r>
            <a:r>
              <a:rPr lang="zh-CN" altLang="zh-CN" sz="2400" b="1" dirty="0">
                <a:latin typeface="黑体" panose="02010609060101010101" pitchFamily="49" charset="-122"/>
                <a:ea typeface="黑体" panose="02010609060101010101" pitchFamily="49" charset="-122"/>
              </a:rPr>
              <a:t>的开发者，下载</a:t>
            </a:r>
            <a:r>
              <a:rPr lang="de-DE" altLang="zh-CN" sz="2400" b="1" dirty="0">
                <a:latin typeface="黑体" panose="02010609060101010101" pitchFamily="49" charset="-122"/>
                <a:ea typeface="黑体" panose="02010609060101010101" pitchFamily="49" charset="-122"/>
              </a:rPr>
              <a:t>Spring</a:t>
            </a:r>
            <a:r>
              <a:rPr lang="zh-CN" altLang="zh-CN" sz="2400" b="1" dirty="0">
                <a:latin typeface="黑体" panose="02010609060101010101" pitchFamily="49" charset="-122"/>
                <a:ea typeface="黑体" panose="02010609060101010101" pitchFamily="49" charset="-122"/>
              </a:rPr>
              <a:t>就非常</a:t>
            </a:r>
            <a:r>
              <a:rPr lang="zh-CN" altLang="zh-CN" sz="2400" b="1">
                <a:latin typeface="黑体" panose="02010609060101010101" pitchFamily="49" charset="-122"/>
                <a:ea typeface="黑体" panose="02010609060101010101" pitchFamily="49" charset="-122"/>
              </a:rPr>
              <a:t>麻烦。</a:t>
            </a:r>
            <a:r>
              <a:rPr lang="zh-CN" altLang="en-US" sz="2400" b="1">
                <a:latin typeface="黑体" panose="02010609060101010101" pitchFamily="49" charset="-122"/>
                <a:ea typeface="黑体" panose="02010609060101010101" pitchFamily="49" charset="-122"/>
              </a:rPr>
              <a:t>本课程</a:t>
            </a:r>
            <a:r>
              <a:rPr lang="zh-CN" altLang="zh-CN" sz="2400" b="1">
                <a:latin typeface="黑体" panose="02010609060101010101" pitchFamily="49" charset="-122"/>
                <a:ea typeface="黑体" panose="02010609060101010101" pitchFamily="49" charset="-122"/>
              </a:rPr>
              <a:t>给</a:t>
            </a:r>
            <a:r>
              <a:rPr lang="zh-CN" altLang="zh-CN" sz="2400" b="1" dirty="0">
                <a:latin typeface="黑体" panose="02010609060101010101" pitchFamily="49" charset="-122"/>
                <a:ea typeface="黑体" panose="02010609060101010101" pitchFamily="49" charset="-122"/>
              </a:rPr>
              <a:t>出一个</a:t>
            </a:r>
            <a:r>
              <a:rPr lang="en-US" altLang="zh-CN" sz="2400" b="1" dirty="0">
                <a:latin typeface="黑体" panose="02010609060101010101" pitchFamily="49" charset="-122"/>
                <a:ea typeface="黑体" panose="02010609060101010101" pitchFamily="49" charset="-122"/>
              </a:rPr>
              <a:t>Spring Framework jar</a:t>
            </a:r>
            <a:r>
              <a:rPr lang="zh-CN" altLang="zh-CN" sz="2400" b="1" dirty="0">
                <a:latin typeface="黑体" panose="02010609060101010101" pitchFamily="49" charset="-122"/>
                <a:ea typeface="黑体" panose="02010609060101010101" pitchFamily="49" charset="-122"/>
              </a:rPr>
              <a:t>官方直接下载路径：</a:t>
            </a:r>
            <a:r>
              <a:rPr lang="en-US" altLang="zh-CN" sz="2400" b="1" dirty="0">
                <a:solidFill>
                  <a:srgbClr val="0F06BA"/>
                </a:solidFill>
                <a:latin typeface="黑体" panose="02010609060101010101" pitchFamily="49" charset="-122"/>
                <a:ea typeface="黑体" panose="02010609060101010101" pitchFamily="49" charset="-122"/>
              </a:rPr>
              <a:t>http://repo.springsource.org/libs-release-local/org/springframework/spring/</a:t>
            </a:r>
            <a:r>
              <a:rPr lang="zh-CN" altLang="zh-CN" sz="2400" b="1" dirty="0">
                <a:latin typeface="黑体" panose="02010609060101010101" pitchFamily="49" charset="-122"/>
                <a:ea typeface="黑体" panose="02010609060101010101" pitchFamily="49" charset="-122"/>
              </a:rPr>
              <a:t>。本书采用的是</a:t>
            </a:r>
            <a:r>
              <a:rPr lang="en-US" altLang="zh-CN" sz="2400" b="1" dirty="0">
                <a:solidFill>
                  <a:srgbClr val="0F06BA"/>
                </a:solidFill>
                <a:latin typeface="黑体" panose="02010609060101010101" pitchFamily="49" charset="-122"/>
                <a:ea typeface="黑体" panose="02010609060101010101" pitchFamily="49" charset="-122"/>
              </a:rPr>
              <a:t>spring-framework-5.0.2.RELEASE-dist.zip</a:t>
            </a:r>
            <a:r>
              <a:rPr lang="zh-CN" altLang="zh-CN" sz="2400" b="1" dirty="0">
                <a:latin typeface="黑体" panose="02010609060101010101" pitchFamily="49" charset="-122"/>
                <a:ea typeface="黑体" panose="02010609060101010101" pitchFamily="49" charset="-122"/>
              </a:rPr>
              <a:t>。</a:t>
            </a:r>
            <a:endParaRPr lang="zh-CN" altLang="en-US" sz="2400" b="1" dirty="0">
              <a:latin typeface="黑体" panose="02010609060101010101" pitchFamily="49" charset="-122"/>
              <a:ea typeface="黑体" panose="02010609060101010101" pitchFamily="49"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a:xfrm>
            <a:off x="1992313" y="127000"/>
            <a:ext cx="8229600" cy="490538"/>
          </a:xfrm>
        </p:spPr>
        <p:txBody>
          <a:bodyPr vert="horz" wrap="square" lIns="91440" tIns="45720" rIns="91440" bIns="45720" anchor="ctr">
            <a:normAutofit fontScale="90000"/>
          </a:bodyPr>
          <a:lstStyle/>
          <a:p>
            <a:pPr>
              <a:buNone/>
            </a:pPr>
            <a:r>
              <a:rPr lang="de-DE" altLang="zh-CN" dirty="0"/>
              <a:t>1</a:t>
            </a:r>
            <a:r>
              <a:rPr lang="zh-CN" altLang="zh-CN" dirty="0"/>
              <a:t>．</a:t>
            </a:r>
            <a:r>
              <a:rPr lang="de-DE" altLang="zh-CN" dirty="0"/>
              <a:t>Spring</a:t>
            </a:r>
            <a:r>
              <a:rPr lang="zh-CN" altLang="zh-CN" dirty="0"/>
              <a:t>的</a:t>
            </a:r>
            <a:r>
              <a:rPr lang="de-DE" altLang="zh-CN" dirty="0"/>
              <a:t>JAR</a:t>
            </a:r>
            <a:r>
              <a:rPr lang="zh-CN" altLang="zh-CN" dirty="0"/>
              <a:t>包</a:t>
            </a:r>
            <a:endParaRPr lang="zh-CN" altLang="en-US" dirty="0"/>
          </a:p>
        </p:txBody>
      </p:sp>
      <p:pic>
        <p:nvPicPr>
          <p:cNvPr id="32771" name="Picture 2"/>
          <p:cNvPicPr>
            <a:picLocks noChangeAspect="1"/>
          </p:cNvPicPr>
          <p:nvPr/>
        </p:nvPicPr>
        <p:blipFill>
          <a:blip r:embed="rId2"/>
          <a:stretch>
            <a:fillRect/>
          </a:stretch>
        </p:blipFill>
        <p:spPr>
          <a:xfrm>
            <a:off x="4008438" y="836613"/>
            <a:ext cx="3527425" cy="1076325"/>
          </a:xfrm>
          <a:prstGeom prst="rect">
            <a:avLst/>
          </a:prstGeom>
          <a:noFill/>
          <a:ln w="9525">
            <a:noFill/>
          </a:ln>
        </p:spPr>
      </p:pic>
      <p:sp>
        <p:nvSpPr>
          <p:cNvPr id="32772" name="文本框 3"/>
          <p:cNvSpPr txBox="1"/>
          <p:nvPr/>
        </p:nvSpPr>
        <p:spPr>
          <a:xfrm>
            <a:off x="1774825" y="2133600"/>
            <a:ext cx="8785225" cy="3476625"/>
          </a:xfrm>
          <a:prstGeom prst="rect">
            <a:avLst/>
          </a:prstGeom>
          <a:noFill/>
          <a:ln w="9525">
            <a:noFill/>
          </a:ln>
        </p:spPr>
        <p:txBody>
          <a:bodyPr>
            <a:spAutoFit/>
          </a:bodyPr>
          <a:lstStyle/>
          <a:p>
            <a:r>
              <a:rPr lang="en-US" altLang="zh-CN" sz="2000" b="1" dirty="0">
                <a:latin typeface="黑体" panose="02010609060101010101" pitchFamily="49" charset="-122"/>
                <a:ea typeface="黑体" panose="02010609060101010101" pitchFamily="49" charset="-122"/>
              </a:rPr>
              <a:t>    </a:t>
            </a:r>
            <a:r>
              <a:rPr lang="zh-CN" altLang="zh-CN" sz="2000" b="1" dirty="0">
                <a:latin typeface="黑体" panose="02010609060101010101" pitchFamily="49" charset="-122"/>
                <a:ea typeface="黑体" panose="02010609060101010101" pitchFamily="49" charset="-122"/>
              </a:rPr>
              <a:t>图</a:t>
            </a:r>
            <a:r>
              <a:rPr lang="de-DE" altLang="zh-CN" sz="2000" b="1" dirty="0">
                <a:latin typeface="黑体" panose="02010609060101010101" pitchFamily="49" charset="-122"/>
                <a:ea typeface="黑体" panose="02010609060101010101" pitchFamily="49" charset="-122"/>
              </a:rPr>
              <a:t>1.9</a:t>
            </a:r>
            <a:r>
              <a:rPr lang="zh-CN" altLang="zh-CN" sz="2000" b="1" dirty="0">
                <a:latin typeface="黑体" panose="02010609060101010101" pitchFamily="49" charset="-122"/>
                <a:ea typeface="黑体" panose="02010609060101010101" pitchFamily="49" charset="-122"/>
              </a:rPr>
              <a:t>中，</a:t>
            </a:r>
            <a:r>
              <a:rPr lang="de-DE" altLang="zh-CN" sz="2000" b="1" dirty="0">
                <a:latin typeface="黑体" panose="02010609060101010101" pitchFamily="49" charset="-122"/>
                <a:ea typeface="黑体" panose="02010609060101010101" pitchFamily="49" charset="-122"/>
              </a:rPr>
              <a:t>libs</a:t>
            </a:r>
            <a:r>
              <a:rPr lang="zh-CN" altLang="zh-CN" sz="2000" b="1" dirty="0">
                <a:latin typeface="黑体" panose="02010609060101010101" pitchFamily="49" charset="-122"/>
                <a:ea typeface="黑体" panose="02010609060101010101" pitchFamily="49" charset="-122"/>
              </a:rPr>
              <a:t>目录包含开发</a:t>
            </a:r>
            <a:r>
              <a:rPr lang="de-DE" altLang="zh-CN" sz="2000" b="1" dirty="0">
                <a:latin typeface="黑体" panose="02010609060101010101" pitchFamily="49" charset="-122"/>
                <a:ea typeface="黑体" panose="02010609060101010101" pitchFamily="49" charset="-122"/>
              </a:rPr>
              <a:t>Spring</a:t>
            </a:r>
            <a:r>
              <a:rPr lang="zh-CN" altLang="zh-CN" sz="2000" b="1" dirty="0">
                <a:latin typeface="黑体" panose="02010609060101010101" pitchFamily="49" charset="-122"/>
                <a:ea typeface="黑体" panose="02010609060101010101" pitchFamily="49" charset="-122"/>
              </a:rPr>
              <a:t>应用所需要的</a:t>
            </a:r>
            <a:r>
              <a:rPr lang="de-DE" altLang="zh-CN" sz="2000" b="1" dirty="0">
                <a:latin typeface="黑体" panose="02010609060101010101" pitchFamily="49" charset="-122"/>
                <a:ea typeface="黑体" panose="02010609060101010101" pitchFamily="49" charset="-122"/>
              </a:rPr>
              <a:t>JAR</a:t>
            </a:r>
            <a:r>
              <a:rPr lang="zh-CN" altLang="zh-CN" sz="2000" b="1" dirty="0">
                <a:latin typeface="黑体" panose="02010609060101010101" pitchFamily="49" charset="-122"/>
                <a:ea typeface="黑体" panose="02010609060101010101" pitchFamily="49" charset="-122"/>
              </a:rPr>
              <a:t>包和源代码。该目录下有三类</a:t>
            </a:r>
            <a:r>
              <a:rPr lang="de-DE" altLang="zh-CN" sz="2000" b="1" dirty="0">
                <a:latin typeface="黑体" panose="02010609060101010101" pitchFamily="49" charset="-122"/>
                <a:ea typeface="黑体" panose="02010609060101010101" pitchFamily="49" charset="-122"/>
              </a:rPr>
              <a:t>JAR</a:t>
            </a:r>
            <a:r>
              <a:rPr lang="zh-CN" altLang="zh-CN" sz="2000" b="1" dirty="0">
                <a:latin typeface="黑体" panose="02010609060101010101" pitchFamily="49" charset="-122"/>
                <a:ea typeface="黑体" panose="02010609060101010101" pitchFamily="49" charset="-122"/>
              </a:rPr>
              <a:t>文件，其中，以</a:t>
            </a:r>
            <a:r>
              <a:rPr lang="de-DE" altLang="zh-CN" sz="2000" b="1" dirty="0">
                <a:solidFill>
                  <a:srgbClr val="0F06BA"/>
                </a:solidFill>
                <a:latin typeface="黑体" panose="02010609060101010101" pitchFamily="49" charset="-122"/>
                <a:ea typeface="黑体" panose="02010609060101010101" pitchFamily="49" charset="-122"/>
              </a:rPr>
              <a:t>RELEASE.jar</a:t>
            </a:r>
            <a:r>
              <a:rPr lang="zh-CN" altLang="zh-CN" sz="2000" b="1" dirty="0">
                <a:latin typeface="黑体" panose="02010609060101010101" pitchFamily="49" charset="-122"/>
                <a:ea typeface="黑体" panose="02010609060101010101" pitchFamily="49" charset="-122"/>
              </a:rPr>
              <a:t>结尾的文件是</a:t>
            </a:r>
            <a:r>
              <a:rPr lang="de-DE" altLang="zh-CN" sz="2000" b="1" dirty="0">
                <a:latin typeface="黑体" panose="02010609060101010101" pitchFamily="49" charset="-122"/>
                <a:ea typeface="黑体" panose="02010609060101010101" pitchFamily="49" charset="-122"/>
              </a:rPr>
              <a:t>Spring</a:t>
            </a:r>
            <a:r>
              <a:rPr lang="zh-CN" altLang="zh-CN" sz="2000" b="1" dirty="0">
                <a:latin typeface="黑体" panose="02010609060101010101" pitchFamily="49" charset="-122"/>
                <a:ea typeface="黑体" panose="02010609060101010101" pitchFamily="49" charset="-122"/>
              </a:rPr>
              <a:t>框架</a:t>
            </a:r>
            <a:r>
              <a:rPr lang="de-DE" altLang="zh-CN" sz="2000" b="1" dirty="0">
                <a:latin typeface="黑体" panose="02010609060101010101" pitchFamily="49" charset="-122"/>
                <a:ea typeface="黑体" panose="02010609060101010101" pitchFamily="49" charset="-122"/>
              </a:rPr>
              <a:t>class</a:t>
            </a:r>
            <a:r>
              <a:rPr lang="zh-CN" altLang="zh-CN" sz="2000" b="1" dirty="0">
                <a:latin typeface="黑体" panose="02010609060101010101" pitchFamily="49" charset="-122"/>
                <a:ea typeface="黑体" panose="02010609060101010101" pitchFamily="49" charset="-122"/>
              </a:rPr>
              <a:t>的</a:t>
            </a:r>
            <a:r>
              <a:rPr lang="de-DE" altLang="zh-CN" sz="2000" b="1" dirty="0">
                <a:latin typeface="黑体" panose="02010609060101010101" pitchFamily="49" charset="-122"/>
                <a:ea typeface="黑体" panose="02010609060101010101" pitchFamily="49" charset="-122"/>
              </a:rPr>
              <a:t>JAR</a:t>
            </a:r>
            <a:r>
              <a:rPr lang="zh-CN" altLang="zh-CN" sz="2000" b="1" dirty="0">
                <a:latin typeface="黑体" panose="02010609060101010101" pitchFamily="49" charset="-122"/>
                <a:ea typeface="黑体" panose="02010609060101010101" pitchFamily="49" charset="-122"/>
              </a:rPr>
              <a:t>包，即开发</a:t>
            </a:r>
            <a:r>
              <a:rPr lang="de-DE" altLang="zh-CN" sz="2000" b="1" dirty="0">
                <a:latin typeface="黑体" panose="02010609060101010101" pitchFamily="49" charset="-122"/>
                <a:ea typeface="黑体" panose="02010609060101010101" pitchFamily="49" charset="-122"/>
              </a:rPr>
              <a:t>Spring</a:t>
            </a:r>
            <a:r>
              <a:rPr lang="zh-CN" altLang="zh-CN" sz="2000" b="1" dirty="0">
                <a:latin typeface="黑体" panose="02010609060101010101" pitchFamily="49" charset="-122"/>
                <a:ea typeface="黑体" panose="02010609060101010101" pitchFamily="49" charset="-122"/>
              </a:rPr>
              <a:t>应用所需要的</a:t>
            </a:r>
            <a:r>
              <a:rPr lang="de-DE" altLang="zh-CN" sz="2000" b="1" dirty="0">
                <a:latin typeface="黑体" panose="02010609060101010101" pitchFamily="49" charset="-122"/>
                <a:ea typeface="黑体" panose="02010609060101010101" pitchFamily="49" charset="-122"/>
              </a:rPr>
              <a:t>JAR</a:t>
            </a:r>
            <a:r>
              <a:rPr lang="zh-CN" altLang="zh-CN" sz="2000" b="1" dirty="0">
                <a:latin typeface="黑体" panose="02010609060101010101" pitchFamily="49" charset="-122"/>
                <a:ea typeface="黑体" panose="02010609060101010101" pitchFamily="49" charset="-122"/>
              </a:rPr>
              <a:t>包；以</a:t>
            </a:r>
            <a:r>
              <a:rPr lang="de-DE" altLang="zh-CN" sz="2000" b="1" dirty="0">
                <a:solidFill>
                  <a:srgbClr val="0F06BA"/>
                </a:solidFill>
                <a:latin typeface="黑体" panose="02010609060101010101" pitchFamily="49" charset="-122"/>
                <a:ea typeface="黑体" panose="02010609060101010101" pitchFamily="49" charset="-122"/>
              </a:rPr>
              <a:t>RELEASE-javadoc.ja</a:t>
            </a:r>
            <a:r>
              <a:rPr lang="de-DE" altLang="zh-CN" sz="2000" b="1" dirty="0">
                <a:latin typeface="黑体" panose="02010609060101010101" pitchFamily="49" charset="-122"/>
                <a:ea typeface="黑体" panose="02010609060101010101" pitchFamily="49" charset="-122"/>
              </a:rPr>
              <a:t>r</a:t>
            </a:r>
            <a:r>
              <a:rPr lang="zh-CN" altLang="zh-CN" sz="2000" b="1" dirty="0">
                <a:latin typeface="黑体" panose="02010609060101010101" pitchFamily="49" charset="-122"/>
                <a:ea typeface="黑体" panose="02010609060101010101" pitchFamily="49" charset="-122"/>
              </a:rPr>
              <a:t>结尾的文件是</a:t>
            </a:r>
            <a:r>
              <a:rPr lang="de-DE" altLang="zh-CN" sz="2000" b="1" dirty="0">
                <a:latin typeface="黑体" panose="02010609060101010101" pitchFamily="49" charset="-122"/>
                <a:ea typeface="黑体" panose="02010609060101010101" pitchFamily="49" charset="-122"/>
              </a:rPr>
              <a:t>Spring</a:t>
            </a:r>
            <a:r>
              <a:rPr lang="zh-CN" altLang="zh-CN" sz="2000" b="1" dirty="0">
                <a:latin typeface="黑体" panose="02010609060101010101" pitchFamily="49" charset="-122"/>
                <a:ea typeface="黑体" panose="02010609060101010101" pitchFamily="49" charset="-122"/>
              </a:rPr>
              <a:t>框架</a:t>
            </a:r>
            <a:r>
              <a:rPr lang="de-DE" altLang="zh-CN" sz="2000" b="1" dirty="0">
                <a:latin typeface="黑体" panose="02010609060101010101" pitchFamily="49" charset="-122"/>
                <a:ea typeface="黑体" panose="02010609060101010101" pitchFamily="49" charset="-122"/>
              </a:rPr>
              <a:t>API</a:t>
            </a:r>
            <a:r>
              <a:rPr lang="zh-CN" altLang="zh-CN" sz="2000" b="1" dirty="0">
                <a:latin typeface="黑体" panose="02010609060101010101" pitchFamily="49" charset="-122"/>
                <a:ea typeface="黑体" panose="02010609060101010101" pitchFamily="49" charset="-122"/>
              </a:rPr>
              <a:t>文档的压缩包；</a:t>
            </a:r>
            <a:r>
              <a:rPr lang="de-DE" altLang="zh-CN" sz="2000" b="1" dirty="0">
                <a:solidFill>
                  <a:srgbClr val="0F06BA"/>
                </a:solidFill>
                <a:latin typeface="黑体" panose="02010609060101010101" pitchFamily="49" charset="-122"/>
                <a:ea typeface="黑体" panose="02010609060101010101" pitchFamily="49" charset="-122"/>
              </a:rPr>
              <a:t>RELEASE-sources.jar</a:t>
            </a:r>
            <a:r>
              <a:rPr lang="zh-CN" altLang="zh-CN" sz="2000" b="1" dirty="0">
                <a:latin typeface="黑体" panose="02010609060101010101" pitchFamily="49" charset="-122"/>
                <a:ea typeface="黑体" panose="02010609060101010101" pitchFamily="49" charset="-122"/>
              </a:rPr>
              <a:t>结尾的文件是</a:t>
            </a:r>
            <a:r>
              <a:rPr lang="de-DE" altLang="zh-CN" sz="2000" b="1" dirty="0">
                <a:latin typeface="黑体" panose="02010609060101010101" pitchFamily="49" charset="-122"/>
                <a:ea typeface="黑体" panose="02010609060101010101" pitchFamily="49" charset="-122"/>
              </a:rPr>
              <a:t>Spring</a:t>
            </a:r>
            <a:r>
              <a:rPr lang="zh-CN" altLang="zh-CN" sz="2000" b="1" dirty="0">
                <a:latin typeface="黑体" panose="02010609060101010101" pitchFamily="49" charset="-122"/>
                <a:ea typeface="黑体" panose="02010609060101010101" pitchFamily="49" charset="-122"/>
              </a:rPr>
              <a:t>框架源文件的压缩包。在</a:t>
            </a:r>
            <a:r>
              <a:rPr lang="de-DE" altLang="zh-CN" sz="2000" b="1" dirty="0">
                <a:latin typeface="黑体" panose="02010609060101010101" pitchFamily="49" charset="-122"/>
                <a:ea typeface="黑体" panose="02010609060101010101" pitchFamily="49" charset="-122"/>
              </a:rPr>
              <a:t>libs</a:t>
            </a:r>
            <a:r>
              <a:rPr lang="zh-CN" altLang="zh-CN" sz="2000" b="1" dirty="0">
                <a:latin typeface="黑体" panose="02010609060101010101" pitchFamily="49" charset="-122"/>
                <a:ea typeface="黑体" panose="02010609060101010101" pitchFamily="49" charset="-122"/>
              </a:rPr>
              <a:t>目录中，有四个基础包：</a:t>
            </a:r>
            <a:r>
              <a:rPr lang="de-DE" altLang="zh-CN" sz="2000" b="1" dirty="0">
                <a:latin typeface="黑体" panose="02010609060101010101" pitchFamily="49" charset="-122"/>
                <a:ea typeface="黑体" panose="02010609060101010101" pitchFamily="49" charset="-122"/>
              </a:rPr>
              <a:t>spring-core-5.0.2.RELEASE.jar</a:t>
            </a:r>
            <a:r>
              <a:rPr lang="zh-CN" altLang="zh-CN" sz="2000" b="1" dirty="0">
                <a:latin typeface="黑体" panose="02010609060101010101" pitchFamily="49" charset="-122"/>
                <a:ea typeface="黑体" panose="02010609060101010101" pitchFamily="49" charset="-122"/>
              </a:rPr>
              <a:t>、</a:t>
            </a:r>
            <a:r>
              <a:rPr lang="de-DE" altLang="zh-CN" sz="2000" b="1" dirty="0">
                <a:latin typeface="黑体" panose="02010609060101010101" pitchFamily="49" charset="-122"/>
                <a:ea typeface="黑体" panose="02010609060101010101" pitchFamily="49" charset="-122"/>
              </a:rPr>
              <a:t>spring-beans-5.0.2.RELEASE.jar</a:t>
            </a:r>
            <a:r>
              <a:rPr lang="zh-CN" altLang="zh-CN" sz="2000" b="1" dirty="0">
                <a:latin typeface="黑体" panose="02010609060101010101" pitchFamily="49" charset="-122"/>
                <a:ea typeface="黑体" panose="02010609060101010101" pitchFamily="49" charset="-122"/>
              </a:rPr>
              <a:t>、</a:t>
            </a:r>
            <a:r>
              <a:rPr lang="de-DE" altLang="zh-CN" sz="2000" b="1" dirty="0">
                <a:latin typeface="黑体" panose="02010609060101010101" pitchFamily="49" charset="-122"/>
                <a:ea typeface="黑体" panose="02010609060101010101" pitchFamily="49" charset="-122"/>
              </a:rPr>
              <a:t>spring-context-5.0.2.RELEASE.jar</a:t>
            </a:r>
            <a:r>
              <a:rPr lang="zh-CN" altLang="zh-CN" sz="2000" b="1" dirty="0">
                <a:latin typeface="黑体" panose="02010609060101010101" pitchFamily="49" charset="-122"/>
                <a:ea typeface="黑体" panose="02010609060101010101" pitchFamily="49" charset="-122"/>
              </a:rPr>
              <a:t>和</a:t>
            </a:r>
            <a:r>
              <a:rPr lang="de-DE" altLang="zh-CN" sz="2000" b="1" dirty="0">
                <a:latin typeface="黑体" panose="02010609060101010101" pitchFamily="49" charset="-122"/>
                <a:ea typeface="黑体" panose="02010609060101010101" pitchFamily="49" charset="-122"/>
              </a:rPr>
              <a:t>spring-expression-5.0.2.RELEASE.jar</a:t>
            </a:r>
            <a:r>
              <a:rPr lang="zh-CN" altLang="zh-CN" sz="2000" b="1" dirty="0">
                <a:latin typeface="黑体" panose="02010609060101010101" pitchFamily="49" charset="-122"/>
                <a:ea typeface="黑体" panose="02010609060101010101" pitchFamily="49" charset="-122"/>
              </a:rPr>
              <a:t>，分别对应</a:t>
            </a:r>
            <a:r>
              <a:rPr lang="de-DE" altLang="zh-CN" sz="2000" b="1" dirty="0">
                <a:latin typeface="黑体" panose="02010609060101010101" pitchFamily="49" charset="-122"/>
                <a:ea typeface="黑体" panose="02010609060101010101" pitchFamily="49" charset="-122"/>
              </a:rPr>
              <a:t>Spring</a:t>
            </a:r>
            <a:r>
              <a:rPr lang="zh-CN" altLang="zh-CN" sz="2000" b="1" dirty="0">
                <a:latin typeface="黑体" panose="02010609060101010101" pitchFamily="49" charset="-122"/>
                <a:ea typeface="黑体" panose="02010609060101010101" pitchFamily="49" charset="-122"/>
              </a:rPr>
              <a:t>核心容器的四个模块：</a:t>
            </a:r>
            <a:r>
              <a:rPr lang="de-DE" altLang="zh-CN" sz="2000" b="1" dirty="0">
                <a:latin typeface="黑体" panose="02010609060101010101" pitchFamily="49" charset="-122"/>
                <a:ea typeface="黑体" panose="02010609060101010101" pitchFamily="49" charset="-122"/>
              </a:rPr>
              <a:t>Spring-core</a:t>
            </a:r>
            <a:r>
              <a:rPr lang="zh-CN" altLang="zh-CN" sz="2000" b="1" dirty="0">
                <a:latin typeface="黑体" panose="02010609060101010101" pitchFamily="49" charset="-122"/>
                <a:ea typeface="黑体" panose="02010609060101010101" pitchFamily="49" charset="-122"/>
              </a:rPr>
              <a:t>模块、</a:t>
            </a:r>
            <a:r>
              <a:rPr lang="de-DE" altLang="zh-CN" sz="2000" b="1" dirty="0">
                <a:latin typeface="黑体" panose="02010609060101010101" pitchFamily="49" charset="-122"/>
                <a:ea typeface="黑体" panose="02010609060101010101" pitchFamily="49" charset="-122"/>
              </a:rPr>
              <a:t>Spring-beans</a:t>
            </a:r>
            <a:r>
              <a:rPr lang="zh-CN" altLang="zh-CN" sz="2000" b="1" dirty="0">
                <a:latin typeface="黑体" panose="02010609060101010101" pitchFamily="49" charset="-122"/>
                <a:ea typeface="黑体" panose="02010609060101010101" pitchFamily="49" charset="-122"/>
              </a:rPr>
              <a:t>模块、</a:t>
            </a:r>
            <a:r>
              <a:rPr lang="de-DE" altLang="zh-CN" sz="2000" b="1" dirty="0">
                <a:latin typeface="黑体" panose="02010609060101010101" pitchFamily="49" charset="-122"/>
                <a:ea typeface="黑体" panose="02010609060101010101" pitchFamily="49" charset="-122"/>
              </a:rPr>
              <a:t>Spring-context</a:t>
            </a:r>
            <a:r>
              <a:rPr lang="zh-CN" altLang="zh-CN" sz="2000" b="1" dirty="0">
                <a:latin typeface="黑体" panose="02010609060101010101" pitchFamily="49" charset="-122"/>
                <a:ea typeface="黑体" panose="02010609060101010101" pitchFamily="49" charset="-122"/>
              </a:rPr>
              <a:t>模块和</a:t>
            </a:r>
            <a:r>
              <a:rPr lang="de-DE" altLang="zh-CN" sz="2000" b="1" dirty="0">
                <a:latin typeface="黑体" panose="02010609060101010101" pitchFamily="49" charset="-122"/>
                <a:ea typeface="黑体" panose="02010609060101010101" pitchFamily="49" charset="-122"/>
              </a:rPr>
              <a:t>Spring-expression</a:t>
            </a:r>
            <a:r>
              <a:rPr lang="zh-CN" altLang="zh-CN" sz="2000" b="1" dirty="0">
                <a:latin typeface="黑体" panose="02010609060101010101" pitchFamily="49" charset="-122"/>
                <a:ea typeface="黑体" panose="02010609060101010101" pitchFamily="49" charset="-122"/>
              </a:rPr>
              <a:t>模块。</a:t>
            </a:r>
          </a:p>
          <a:p>
            <a:r>
              <a:rPr lang="en-US" altLang="zh-CN" sz="2000" b="1" dirty="0">
                <a:latin typeface="黑体" panose="02010609060101010101" pitchFamily="49" charset="-122"/>
                <a:ea typeface="黑体" panose="02010609060101010101" pitchFamily="49" charset="-122"/>
              </a:rPr>
              <a:t>    </a:t>
            </a:r>
            <a:r>
              <a:rPr lang="zh-CN" altLang="zh-CN" sz="2000" b="1" dirty="0">
                <a:latin typeface="黑体" panose="02010609060101010101" pitchFamily="49" charset="-122"/>
                <a:ea typeface="黑体" panose="02010609060101010101" pitchFamily="49" charset="-122"/>
              </a:rPr>
              <a:t>图</a:t>
            </a:r>
            <a:r>
              <a:rPr lang="de-DE" altLang="zh-CN" sz="2000" b="1" dirty="0">
                <a:latin typeface="黑体" panose="02010609060101010101" pitchFamily="49" charset="-122"/>
                <a:ea typeface="黑体" panose="02010609060101010101" pitchFamily="49" charset="-122"/>
              </a:rPr>
              <a:t>1.9</a:t>
            </a:r>
            <a:r>
              <a:rPr lang="zh-CN" altLang="zh-CN" sz="2000" b="1" dirty="0">
                <a:latin typeface="黑体" panose="02010609060101010101" pitchFamily="49" charset="-122"/>
                <a:ea typeface="黑体" panose="02010609060101010101" pitchFamily="49" charset="-122"/>
              </a:rPr>
              <a:t>中，</a:t>
            </a:r>
            <a:r>
              <a:rPr lang="de-DE" altLang="zh-CN" sz="2000" b="1" dirty="0">
                <a:latin typeface="黑体" panose="02010609060101010101" pitchFamily="49" charset="-122"/>
                <a:ea typeface="黑体" panose="02010609060101010101" pitchFamily="49" charset="-122"/>
              </a:rPr>
              <a:t>schema</a:t>
            </a:r>
            <a:r>
              <a:rPr lang="zh-CN" altLang="zh-CN" sz="2000" b="1" dirty="0">
                <a:latin typeface="黑体" panose="02010609060101010101" pitchFamily="49" charset="-122"/>
                <a:ea typeface="黑体" panose="02010609060101010101" pitchFamily="49" charset="-122"/>
              </a:rPr>
              <a:t>目录包含开发</a:t>
            </a:r>
            <a:r>
              <a:rPr lang="de-DE" altLang="zh-CN" sz="2000" b="1" dirty="0">
                <a:latin typeface="黑体" panose="02010609060101010101" pitchFamily="49" charset="-122"/>
                <a:ea typeface="黑体" panose="02010609060101010101" pitchFamily="49" charset="-122"/>
              </a:rPr>
              <a:t>Spring</a:t>
            </a:r>
            <a:r>
              <a:rPr lang="zh-CN" altLang="zh-CN" sz="2000" b="1" dirty="0">
                <a:latin typeface="黑体" panose="02010609060101010101" pitchFamily="49" charset="-122"/>
                <a:ea typeface="黑体" panose="02010609060101010101" pitchFamily="49" charset="-122"/>
              </a:rPr>
              <a:t>应用所需要的</a:t>
            </a:r>
            <a:r>
              <a:rPr lang="de-DE" altLang="zh-CN" sz="2000" b="1" dirty="0">
                <a:latin typeface="黑体" panose="02010609060101010101" pitchFamily="49" charset="-122"/>
                <a:ea typeface="黑体" panose="02010609060101010101" pitchFamily="49" charset="-122"/>
              </a:rPr>
              <a:t>schema</a:t>
            </a:r>
            <a:r>
              <a:rPr lang="zh-CN" altLang="zh-CN" sz="2000" b="1" dirty="0">
                <a:latin typeface="黑体" panose="02010609060101010101" pitchFamily="49" charset="-122"/>
                <a:ea typeface="黑体" panose="02010609060101010101" pitchFamily="49" charset="-122"/>
              </a:rPr>
              <a:t>文件，这些</a:t>
            </a:r>
            <a:r>
              <a:rPr lang="de-DE" altLang="zh-CN" sz="2000" b="1" dirty="0">
                <a:latin typeface="黑体" panose="02010609060101010101" pitchFamily="49" charset="-122"/>
                <a:ea typeface="黑体" panose="02010609060101010101" pitchFamily="49" charset="-122"/>
              </a:rPr>
              <a:t>schema</a:t>
            </a:r>
            <a:r>
              <a:rPr lang="zh-CN" altLang="zh-CN" sz="2000" b="1" dirty="0">
                <a:latin typeface="黑体" panose="02010609060101010101" pitchFamily="49" charset="-122"/>
                <a:ea typeface="黑体" panose="02010609060101010101" pitchFamily="49" charset="-122"/>
              </a:rPr>
              <a:t>文件定义了</a:t>
            </a:r>
            <a:r>
              <a:rPr lang="de-DE" altLang="zh-CN" sz="2000" b="1" dirty="0">
                <a:latin typeface="黑体" panose="02010609060101010101" pitchFamily="49" charset="-122"/>
                <a:ea typeface="黑体" panose="02010609060101010101" pitchFamily="49" charset="-122"/>
              </a:rPr>
              <a:t>Spring</a:t>
            </a:r>
            <a:r>
              <a:rPr lang="zh-CN" altLang="zh-CN" sz="2000" b="1" dirty="0">
                <a:latin typeface="黑体" panose="02010609060101010101" pitchFamily="49" charset="-122"/>
                <a:ea typeface="黑体" panose="02010609060101010101" pitchFamily="49" charset="-122"/>
              </a:rPr>
              <a:t>相关配置文件的约束。</a:t>
            </a:r>
            <a:endParaRPr lang="zh-CN" altLang="en-US" sz="2000" b="1" dirty="0">
              <a:latin typeface="黑体" panose="02010609060101010101" pitchFamily="49" charset="-122"/>
              <a:ea typeface="黑体" panose="02010609060101010101" pitchFamily="49"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p:txBody>
          <a:bodyPr vert="horz" wrap="square" lIns="91440" tIns="45720" rIns="91440" bIns="45720" anchor="ctr"/>
          <a:lstStyle/>
          <a:p>
            <a:pPr>
              <a:buNone/>
            </a:pPr>
            <a:r>
              <a:rPr lang="de-DE" altLang="zh-CN" dirty="0"/>
              <a:t>2</a:t>
            </a:r>
            <a:r>
              <a:rPr lang="zh-CN" altLang="zh-CN" dirty="0"/>
              <a:t>．</a:t>
            </a:r>
            <a:r>
              <a:rPr lang="de-DE" altLang="zh-CN" dirty="0"/>
              <a:t>commons.logging</a:t>
            </a:r>
            <a:r>
              <a:rPr lang="zh-CN" altLang="zh-CN" dirty="0"/>
              <a:t>的</a:t>
            </a:r>
            <a:r>
              <a:rPr lang="de-DE" altLang="zh-CN" dirty="0"/>
              <a:t>JAR</a:t>
            </a:r>
            <a:r>
              <a:rPr lang="zh-CN" altLang="zh-CN" dirty="0"/>
              <a:t>包</a:t>
            </a:r>
            <a:endParaRPr lang="zh-CN" altLang="en-US" dirty="0"/>
          </a:p>
        </p:txBody>
      </p:sp>
      <p:sp>
        <p:nvSpPr>
          <p:cNvPr id="33795" name="文本框 3"/>
          <p:cNvSpPr txBox="1"/>
          <p:nvPr/>
        </p:nvSpPr>
        <p:spPr>
          <a:xfrm>
            <a:off x="1779588" y="1557338"/>
            <a:ext cx="8434387" cy="4154170"/>
          </a:xfrm>
          <a:prstGeom prst="rect">
            <a:avLst/>
          </a:prstGeom>
          <a:noFill/>
          <a:ln w="9525">
            <a:noFill/>
          </a:ln>
        </p:spPr>
        <p:txBody>
          <a:bodyPr>
            <a:spAutoFit/>
          </a:bodyPr>
          <a:lstStyle/>
          <a:p>
            <a:r>
              <a:rPr lang="de-DE" altLang="zh-CN" sz="2400" b="1" dirty="0">
                <a:latin typeface="黑体" panose="02010609060101010101" pitchFamily="49" charset="-122"/>
                <a:ea typeface="黑体" panose="02010609060101010101" pitchFamily="49" charset="-122"/>
              </a:rPr>
              <a:t>    Spring</a:t>
            </a:r>
            <a:r>
              <a:rPr lang="zh-CN" altLang="zh-CN" sz="2400" b="1" dirty="0">
                <a:latin typeface="黑体" panose="02010609060101010101" pitchFamily="49" charset="-122"/>
                <a:ea typeface="黑体" panose="02010609060101010101" pitchFamily="49" charset="-122"/>
              </a:rPr>
              <a:t>框架依赖于</a:t>
            </a:r>
            <a:r>
              <a:rPr lang="de-DE" altLang="zh-CN" sz="2400" b="1" dirty="0">
                <a:latin typeface="黑体" panose="02010609060101010101" pitchFamily="49" charset="-122"/>
                <a:ea typeface="黑体" panose="02010609060101010101" pitchFamily="49" charset="-122"/>
              </a:rPr>
              <a:t>Apache Commons Logging</a:t>
            </a:r>
            <a:r>
              <a:rPr lang="zh-CN" altLang="zh-CN" sz="2400" b="1" dirty="0">
                <a:latin typeface="黑体" panose="02010609060101010101" pitchFamily="49" charset="-122"/>
                <a:ea typeface="黑体" panose="02010609060101010101" pitchFamily="49" charset="-122"/>
              </a:rPr>
              <a:t>组件，该组件的</a:t>
            </a:r>
            <a:r>
              <a:rPr lang="de-DE" altLang="zh-CN" sz="2400" b="1" dirty="0">
                <a:latin typeface="黑体" panose="02010609060101010101" pitchFamily="49" charset="-122"/>
                <a:ea typeface="黑体" panose="02010609060101010101" pitchFamily="49" charset="-122"/>
              </a:rPr>
              <a:t>JAR</a:t>
            </a:r>
            <a:r>
              <a:rPr lang="zh-CN" altLang="zh-CN" sz="2400" b="1" dirty="0">
                <a:latin typeface="黑体" panose="02010609060101010101" pitchFamily="49" charset="-122"/>
                <a:ea typeface="黑体" panose="02010609060101010101" pitchFamily="49" charset="-122"/>
              </a:rPr>
              <a:t>包可以通过网址“</a:t>
            </a:r>
            <a:r>
              <a:rPr lang="de-DE" altLang="zh-CN" sz="2400" b="1" dirty="0">
                <a:solidFill>
                  <a:srgbClr val="0F06BA"/>
                </a:solidFill>
                <a:latin typeface="黑体" panose="02010609060101010101" pitchFamily="49" charset="-122"/>
                <a:ea typeface="黑体" panose="02010609060101010101" pitchFamily="49" charset="-122"/>
              </a:rPr>
              <a:t>http://commons.apache.org/proper/commons-logging/download_logging.cgi</a:t>
            </a:r>
            <a:r>
              <a:rPr lang="zh-CN" altLang="zh-CN" sz="2400" b="1" dirty="0">
                <a:latin typeface="黑体" panose="02010609060101010101" pitchFamily="49" charset="-122"/>
                <a:ea typeface="黑体" panose="02010609060101010101" pitchFamily="49" charset="-122"/>
              </a:rPr>
              <a:t>”下载，本书下载的是“</a:t>
            </a:r>
            <a:r>
              <a:rPr lang="de-DE" altLang="zh-CN" sz="2400" b="1" dirty="0">
                <a:latin typeface="黑体" panose="02010609060101010101" pitchFamily="49" charset="-122"/>
                <a:ea typeface="黑体" panose="02010609060101010101" pitchFamily="49" charset="-122"/>
              </a:rPr>
              <a:t>commons-logging-1.2-bin.zip</a:t>
            </a:r>
            <a:r>
              <a:rPr lang="zh-CN" altLang="zh-CN" sz="2400" b="1" dirty="0">
                <a:latin typeface="黑体" panose="02010609060101010101" pitchFamily="49" charset="-122"/>
                <a:ea typeface="黑体" panose="02010609060101010101" pitchFamily="49" charset="-122"/>
              </a:rPr>
              <a:t>”，解压缩后，即可找到 “</a:t>
            </a:r>
            <a:r>
              <a:rPr lang="de-DE" altLang="zh-CN" sz="2400" b="1" dirty="0">
                <a:latin typeface="黑体" panose="02010609060101010101" pitchFamily="49" charset="-122"/>
                <a:ea typeface="黑体" panose="02010609060101010101" pitchFamily="49" charset="-122"/>
              </a:rPr>
              <a:t>commons-logging-1.2.jar</a:t>
            </a:r>
            <a:r>
              <a:rPr lang="zh-CN" altLang="zh-CN" sz="2400" b="1" dirty="0">
                <a:latin typeface="黑体" panose="02010609060101010101" pitchFamily="49" charset="-122"/>
                <a:ea typeface="黑体" panose="02010609060101010101" pitchFamily="49" charset="-122"/>
              </a:rPr>
              <a:t>”。</a:t>
            </a:r>
          </a:p>
          <a:p>
            <a:r>
              <a:rPr lang="de-DE" altLang="zh-CN" sz="2400" b="1" dirty="0">
                <a:latin typeface="黑体" panose="02010609060101010101" pitchFamily="49" charset="-122"/>
                <a:ea typeface="黑体" panose="02010609060101010101" pitchFamily="49" charset="-122"/>
              </a:rPr>
              <a:t>    </a:t>
            </a:r>
            <a:r>
              <a:rPr lang="zh-CN" altLang="zh-CN" sz="2400" b="1" dirty="0">
                <a:latin typeface="黑体" panose="02010609060101010101" pitchFamily="49" charset="-122"/>
                <a:ea typeface="黑体" panose="02010609060101010101" pitchFamily="49" charset="-122"/>
              </a:rPr>
              <a:t>对于</a:t>
            </a:r>
            <a:r>
              <a:rPr lang="de-DE" altLang="zh-CN" sz="2400" b="1" dirty="0">
                <a:latin typeface="黑体" panose="02010609060101010101" pitchFamily="49" charset="-122"/>
                <a:ea typeface="黑体" panose="02010609060101010101" pitchFamily="49" charset="-122"/>
              </a:rPr>
              <a:t>Spring</a:t>
            </a:r>
            <a:r>
              <a:rPr lang="zh-CN" altLang="zh-CN" sz="2400" b="1" dirty="0">
                <a:latin typeface="黑体" panose="02010609060101010101" pitchFamily="49" charset="-122"/>
                <a:ea typeface="黑体" panose="02010609060101010101" pitchFamily="49" charset="-122"/>
              </a:rPr>
              <a:t>框架的初学者，开发</a:t>
            </a:r>
            <a:r>
              <a:rPr lang="de-DE" altLang="zh-CN" sz="2400" b="1" dirty="0">
                <a:latin typeface="黑体" panose="02010609060101010101" pitchFamily="49" charset="-122"/>
                <a:ea typeface="黑体" panose="02010609060101010101" pitchFamily="49" charset="-122"/>
              </a:rPr>
              <a:t>Spring</a:t>
            </a:r>
            <a:r>
              <a:rPr lang="zh-CN" altLang="zh-CN" sz="2400" b="1" dirty="0">
                <a:latin typeface="黑体" panose="02010609060101010101" pitchFamily="49" charset="-122"/>
                <a:ea typeface="黑体" panose="02010609060101010101" pitchFamily="49" charset="-122"/>
              </a:rPr>
              <a:t>应用时，只需要</a:t>
            </a:r>
            <a:r>
              <a:rPr lang="zh-CN" altLang="zh-CN" sz="2400" b="1" dirty="0">
                <a:solidFill>
                  <a:srgbClr val="0F06BA"/>
                </a:solidFill>
                <a:latin typeface="黑体" panose="02010609060101010101" pitchFamily="49" charset="-122"/>
                <a:ea typeface="黑体" panose="02010609060101010101" pitchFamily="49" charset="-122"/>
              </a:rPr>
              <a:t>将</a:t>
            </a:r>
            <a:r>
              <a:rPr lang="de-DE" altLang="zh-CN" sz="2400" b="1" dirty="0">
                <a:solidFill>
                  <a:srgbClr val="0F06BA"/>
                </a:solidFill>
                <a:latin typeface="黑体" panose="02010609060101010101" pitchFamily="49" charset="-122"/>
                <a:ea typeface="黑体" panose="02010609060101010101" pitchFamily="49" charset="-122"/>
              </a:rPr>
              <a:t>Spring</a:t>
            </a:r>
            <a:r>
              <a:rPr lang="zh-CN" altLang="zh-CN" sz="2400" b="1" dirty="0">
                <a:solidFill>
                  <a:srgbClr val="0F06BA"/>
                </a:solidFill>
                <a:latin typeface="黑体" panose="02010609060101010101" pitchFamily="49" charset="-122"/>
                <a:ea typeface="黑体" panose="02010609060101010101" pitchFamily="49" charset="-122"/>
              </a:rPr>
              <a:t>的四个基础包和</a:t>
            </a:r>
            <a:r>
              <a:rPr lang="de-DE" altLang="zh-CN" sz="2400" b="1" dirty="0">
                <a:solidFill>
                  <a:srgbClr val="0F06BA"/>
                </a:solidFill>
                <a:latin typeface="黑体" panose="02010609060101010101" pitchFamily="49" charset="-122"/>
                <a:ea typeface="黑体" panose="02010609060101010101" pitchFamily="49" charset="-122"/>
              </a:rPr>
              <a:t>commons-logging-1.2.jar</a:t>
            </a:r>
            <a:r>
              <a:rPr lang="zh-CN" altLang="zh-CN" sz="2400" b="1" dirty="0">
                <a:solidFill>
                  <a:srgbClr val="0F06BA"/>
                </a:solidFill>
                <a:latin typeface="黑体" panose="02010609060101010101" pitchFamily="49" charset="-122"/>
                <a:ea typeface="黑体" panose="02010609060101010101" pitchFamily="49" charset="-122"/>
              </a:rPr>
              <a:t>复制到</a:t>
            </a:r>
            <a:r>
              <a:rPr lang="de-DE" altLang="zh-CN" sz="2400" b="1" dirty="0">
                <a:solidFill>
                  <a:srgbClr val="0F06BA"/>
                </a:solidFill>
                <a:latin typeface="黑体" panose="02010609060101010101" pitchFamily="49" charset="-122"/>
                <a:ea typeface="黑体" panose="02010609060101010101" pitchFamily="49" charset="-122"/>
              </a:rPr>
              <a:t>Web</a:t>
            </a:r>
            <a:r>
              <a:rPr lang="zh-CN" altLang="zh-CN" sz="2400" b="1" dirty="0">
                <a:solidFill>
                  <a:srgbClr val="0F06BA"/>
                </a:solidFill>
                <a:latin typeface="黑体" panose="02010609060101010101" pitchFamily="49" charset="-122"/>
                <a:ea typeface="黑体" panose="02010609060101010101" pitchFamily="49" charset="-122"/>
              </a:rPr>
              <a:t>应用的</a:t>
            </a:r>
            <a:r>
              <a:rPr lang="de-DE" altLang="zh-CN" sz="2400" b="1" dirty="0">
                <a:solidFill>
                  <a:srgbClr val="0F06BA"/>
                </a:solidFill>
                <a:latin typeface="黑体" panose="02010609060101010101" pitchFamily="49" charset="-122"/>
                <a:ea typeface="黑体" panose="02010609060101010101" pitchFamily="49" charset="-122"/>
              </a:rPr>
              <a:t>WEB-INF/lib</a:t>
            </a:r>
            <a:r>
              <a:rPr lang="zh-CN" altLang="zh-CN" sz="2400" b="1" dirty="0">
                <a:solidFill>
                  <a:srgbClr val="0F06BA"/>
                </a:solidFill>
                <a:latin typeface="黑体" panose="02010609060101010101" pitchFamily="49" charset="-122"/>
                <a:ea typeface="黑体" panose="02010609060101010101" pitchFamily="49" charset="-122"/>
              </a:rPr>
              <a:t>目录下</a:t>
            </a:r>
            <a:r>
              <a:rPr lang="zh-CN" altLang="zh-CN" sz="2400" b="1" dirty="0">
                <a:latin typeface="黑体" panose="02010609060101010101" pitchFamily="49" charset="-122"/>
                <a:ea typeface="黑体" panose="02010609060101010101" pitchFamily="49" charset="-122"/>
              </a:rPr>
              <a:t>即可。当您不明白需要哪些</a:t>
            </a:r>
            <a:r>
              <a:rPr lang="de-DE" altLang="zh-CN" sz="2400" b="1" dirty="0">
                <a:latin typeface="黑体" panose="02010609060101010101" pitchFamily="49" charset="-122"/>
                <a:ea typeface="黑体" panose="02010609060101010101" pitchFamily="49" charset="-122"/>
              </a:rPr>
              <a:t>JAR</a:t>
            </a:r>
            <a:r>
              <a:rPr lang="zh-CN" altLang="zh-CN" sz="2400" b="1" dirty="0">
                <a:latin typeface="黑体" panose="02010609060101010101" pitchFamily="49" charset="-122"/>
                <a:ea typeface="黑体" panose="02010609060101010101" pitchFamily="49" charset="-122"/>
              </a:rPr>
              <a:t>包时，可以将</a:t>
            </a:r>
            <a:r>
              <a:rPr lang="de-DE" altLang="zh-CN" sz="2400" b="1" dirty="0">
                <a:latin typeface="黑体" panose="02010609060101010101" pitchFamily="49" charset="-122"/>
                <a:ea typeface="黑体" panose="02010609060101010101" pitchFamily="49" charset="-122"/>
              </a:rPr>
              <a:t>Spring</a:t>
            </a:r>
            <a:r>
              <a:rPr lang="zh-CN" altLang="zh-CN" sz="2400" b="1" dirty="0">
                <a:latin typeface="黑体" panose="02010609060101010101" pitchFamily="49" charset="-122"/>
                <a:ea typeface="黑体" panose="02010609060101010101" pitchFamily="49" charset="-122"/>
              </a:rPr>
              <a:t>的</a:t>
            </a:r>
            <a:r>
              <a:rPr lang="de-DE" altLang="zh-CN" sz="2400" b="1" dirty="0">
                <a:latin typeface="黑体" panose="02010609060101010101" pitchFamily="49" charset="-122"/>
                <a:ea typeface="黑体" panose="02010609060101010101" pitchFamily="49" charset="-122"/>
              </a:rPr>
              <a:t>libs</a:t>
            </a:r>
            <a:r>
              <a:rPr lang="zh-CN" altLang="zh-CN" sz="2400" b="1" dirty="0">
                <a:latin typeface="黑体" panose="02010609060101010101" pitchFamily="49" charset="-122"/>
                <a:ea typeface="黑体" panose="02010609060101010101" pitchFamily="49" charset="-122"/>
              </a:rPr>
              <a:t>目录中</a:t>
            </a:r>
            <a:r>
              <a:rPr lang="de-DE" altLang="zh-CN" sz="2400" b="1" dirty="0">
                <a:latin typeface="黑体" panose="02010609060101010101" pitchFamily="49" charset="-122"/>
                <a:ea typeface="黑体" panose="02010609060101010101" pitchFamily="49" charset="-122"/>
              </a:rPr>
              <a:t>spring-XXX-5.0.2.RELEASE.jar</a:t>
            </a:r>
            <a:r>
              <a:rPr lang="zh-CN" altLang="zh-CN" sz="2400" b="1" dirty="0">
                <a:latin typeface="黑体" panose="02010609060101010101" pitchFamily="49" charset="-122"/>
                <a:ea typeface="黑体" panose="02010609060101010101" pitchFamily="49" charset="-122"/>
              </a:rPr>
              <a:t>全部复制到</a:t>
            </a:r>
            <a:r>
              <a:rPr lang="de-DE" altLang="zh-CN" sz="2400" b="1" dirty="0">
                <a:latin typeface="黑体" panose="02010609060101010101" pitchFamily="49" charset="-122"/>
                <a:ea typeface="黑体" panose="02010609060101010101" pitchFamily="49" charset="-122"/>
              </a:rPr>
              <a:t>WEB-INF/lib</a:t>
            </a:r>
            <a:r>
              <a:rPr lang="zh-CN" altLang="zh-CN" sz="2400" b="1" dirty="0">
                <a:latin typeface="黑体" panose="02010609060101010101" pitchFamily="49" charset="-122"/>
                <a:ea typeface="黑体" panose="02010609060101010101" pitchFamily="49" charset="-122"/>
              </a:rPr>
              <a:t>目录下即可。</a:t>
            </a:r>
            <a:endParaRPr lang="zh-CN" altLang="en-US" sz="2400" b="1" dirty="0">
              <a:latin typeface="黑体" panose="02010609060101010101" pitchFamily="49" charset="-122"/>
              <a:ea typeface="黑体" panose="02010609060101010101" pitchFamily="49"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a:xfrm>
            <a:off x="1981200" y="274638"/>
            <a:ext cx="8229600" cy="993775"/>
          </a:xfrm>
        </p:spPr>
        <p:txBody>
          <a:bodyPr vert="horz" wrap="square" lIns="91440" tIns="45720" rIns="91440" bIns="45720" anchor="ctr">
            <a:normAutofit fontScale="90000"/>
          </a:bodyPr>
          <a:lstStyle/>
          <a:p>
            <a:pPr>
              <a:buNone/>
            </a:pPr>
            <a:r>
              <a:rPr lang="en-US" altLang="zh-CN" dirty="0"/>
              <a:t>1.3  </a:t>
            </a:r>
            <a:r>
              <a:rPr lang="zh-CN" altLang="zh-CN" dirty="0"/>
              <a:t>使用</a:t>
            </a:r>
            <a:r>
              <a:rPr lang="en-US" altLang="zh-CN" dirty="0"/>
              <a:t>Eclipse</a:t>
            </a:r>
            <a:r>
              <a:rPr lang="zh-CN" altLang="zh-CN" dirty="0"/>
              <a:t>开发</a:t>
            </a:r>
            <a:r>
              <a:rPr lang="en-US" altLang="zh-CN" dirty="0"/>
              <a:t>Spring</a:t>
            </a:r>
            <a:r>
              <a:rPr lang="zh-CN" altLang="zh-CN" dirty="0"/>
              <a:t>入门程序</a:t>
            </a:r>
            <a:endParaRPr lang="zh-CN" altLang="en-US" dirty="0"/>
          </a:p>
        </p:txBody>
      </p:sp>
      <p:sp>
        <p:nvSpPr>
          <p:cNvPr id="34819" name="文本框 4"/>
          <p:cNvSpPr txBox="1"/>
          <p:nvPr/>
        </p:nvSpPr>
        <p:spPr>
          <a:xfrm>
            <a:off x="1739900" y="1287463"/>
            <a:ext cx="8712200" cy="460375"/>
          </a:xfrm>
          <a:prstGeom prst="rect">
            <a:avLst/>
          </a:prstGeom>
          <a:noFill/>
          <a:ln w="9525">
            <a:noFill/>
          </a:ln>
        </p:spPr>
        <p:txBody>
          <a:bodyPr>
            <a:spAutoFit/>
          </a:bodyPr>
          <a:lstStyle/>
          <a:p>
            <a:r>
              <a:rPr lang="de-DE" altLang="zh-CN" sz="2400" b="1" dirty="0">
                <a:latin typeface="黑体" panose="02010609060101010101" pitchFamily="49" charset="-122"/>
                <a:ea typeface="黑体" panose="02010609060101010101" pitchFamily="49" charset="-122"/>
              </a:rPr>
              <a:t>1</a:t>
            </a:r>
            <a:r>
              <a:rPr lang="zh-CN" altLang="zh-CN" sz="2400" b="1" dirty="0">
                <a:latin typeface="黑体" panose="02010609060101010101" pitchFamily="49" charset="-122"/>
                <a:ea typeface="黑体" panose="02010609060101010101" pitchFamily="49" charset="-122"/>
              </a:rPr>
              <a:t>．使用</a:t>
            </a:r>
            <a:r>
              <a:rPr lang="de-DE" altLang="zh-CN" sz="2400" b="1" dirty="0">
                <a:latin typeface="黑体" panose="02010609060101010101" pitchFamily="49" charset="-122"/>
                <a:ea typeface="黑体" panose="02010609060101010101" pitchFamily="49" charset="-122"/>
              </a:rPr>
              <a:t>Eclipse</a:t>
            </a:r>
            <a:r>
              <a:rPr lang="zh-CN" altLang="zh-CN" sz="2400" b="1" dirty="0">
                <a:latin typeface="黑体" panose="02010609060101010101" pitchFamily="49" charset="-122"/>
                <a:ea typeface="黑体" panose="02010609060101010101" pitchFamily="49" charset="-122"/>
              </a:rPr>
              <a:t>创建</a:t>
            </a:r>
            <a:r>
              <a:rPr lang="de-DE" altLang="zh-CN" sz="2400" b="1" dirty="0">
                <a:latin typeface="黑体" panose="02010609060101010101" pitchFamily="49" charset="-122"/>
                <a:ea typeface="黑体" panose="02010609060101010101" pitchFamily="49" charset="-122"/>
              </a:rPr>
              <a:t>Web</a:t>
            </a:r>
            <a:r>
              <a:rPr lang="zh-CN" altLang="zh-CN" sz="2400" b="1" dirty="0">
                <a:latin typeface="黑体" panose="02010609060101010101" pitchFamily="49" charset="-122"/>
                <a:ea typeface="黑体" panose="02010609060101010101" pitchFamily="49" charset="-122"/>
              </a:rPr>
              <a:t>应用并导入</a:t>
            </a:r>
            <a:r>
              <a:rPr lang="de-DE" altLang="zh-CN" sz="2400" b="1" dirty="0">
                <a:latin typeface="黑体" panose="02010609060101010101" pitchFamily="49" charset="-122"/>
                <a:ea typeface="黑体" panose="02010609060101010101" pitchFamily="49" charset="-122"/>
              </a:rPr>
              <a:t>JAR</a:t>
            </a:r>
            <a:r>
              <a:rPr lang="zh-CN" altLang="zh-CN" sz="2400" b="1" dirty="0">
                <a:latin typeface="黑体" panose="02010609060101010101" pitchFamily="49" charset="-122"/>
                <a:ea typeface="黑体" panose="02010609060101010101" pitchFamily="49" charset="-122"/>
              </a:rPr>
              <a:t>包</a:t>
            </a:r>
            <a:endParaRPr lang="zh-CN" altLang="en-US" sz="2400" dirty="0">
              <a:latin typeface="黑体" panose="02010609060101010101" pitchFamily="49" charset="-122"/>
              <a:ea typeface="黑体" panose="02010609060101010101" pitchFamily="49" charset="-122"/>
            </a:endParaRPr>
          </a:p>
        </p:txBody>
      </p:sp>
      <p:pic>
        <p:nvPicPr>
          <p:cNvPr id="34820" name="Picture 2"/>
          <p:cNvPicPr>
            <a:picLocks noChangeAspect="1"/>
          </p:cNvPicPr>
          <p:nvPr/>
        </p:nvPicPr>
        <p:blipFill>
          <a:blip r:embed="rId2"/>
          <a:stretch>
            <a:fillRect/>
          </a:stretch>
        </p:blipFill>
        <p:spPr>
          <a:xfrm>
            <a:off x="3503613" y="2090738"/>
            <a:ext cx="4105275" cy="4014787"/>
          </a:xfrm>
          <a:prstGeom prst="rect">
            <a:avLst/>
          </a:prstGeom>
          <a:noFill/>
          <a:ln w="9525">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a:xfrm>
            <a:off x="1981200" y="260350"/>
            <a:ext cx="8229600" cy="865188"/>
          </a:xfrm>
        </p:spPr>
        <p:txBody>
          <a:bodyPr vert="horz" wrap="square" lIns="91440" tIns="45720" rIns="91440" bIns="45720" anchor="ctr"/>
          <a:lstStyle/>
          <a:p>
            <a:pPr>
              <a:buNone/>
            </a:pPr>
            <a:r>
              <a:rPr lang="de-DE" altLang="zh-CN" dirty="0"/>
              <a:t>2</a:t>
            </a:r>
            <a:r>
              <a:rPr lang="zh-CN" altLang="zh-CN" dirty="0"/>
              <a:t>． 创建接口</a:t>
            </a:r>
            <a:r>
              <a:rPr lang="de-DE" altLang="zh-CN" dirty="0"/>
              <a:t>TestDao</a:t>
            </a:r>
            <a:endParaRPr lang="zh-CN" altLang="en-US" dirty="0"/>
          </a:p>
        </p:txBody>
      </p:sp>
      <p:sp>
        <p:nvSpPr>
          <p:cNvPr id="35843" name="文本框 3"/>
          <p:cNvSpPr txBox="1"/>
          <p:nvPr/>
        </p:nvSpPr>
        <p:spPr>
          <a:xfrm>
            <a:off x="1811338" y="1557338"/>
            <a:ext cx="8569325" cy="2306955"/>
          </a:xfrm>
          <a:prstGeom prst="rect">
            <a:avLst/>
          </a:prstGeom>
          <a:noFill/>
          <a:ln w="9525">
            <a:noFill/>
          </a:ln>
        </p:spPr>
        <p:txBody>
          <a:bodyPr>
            <a:spAutoFit/>
          </a:bodyPr>
          <a:lstStyle/>
          <a:p>
            <a:r>
              <a:rPr lang="en-US" altLang="zh-CN" sz="2400" b="1" dirty="0">
                <a:latin typeface="黑体" panose="02010609060101010101" pitchFamily="49" charset="-122"/>
                <a:ea typeface="黑体" panose="02010609060101010101" pitchFamily="49" charset="-122"/>
              </a:rPr>
              <a:t>    </a:t>
            </a:r>
            <a:r>
              <a:rPr lang="zh-CN" altLang="zh-CN" sz="2400" b="1" dirty="0">
                <a:latin typeface="黑体" panose="02010609060101010101" pitchFamily="49" charset="-122"/>
                <a:ea typeface="黑体" panose="02010609060101010101" pitchFamily="49" charset="-122"/>
              </a:rPr>
              <a:t>在</a:t>
            </a:r>
            <a:r>
              <a:rPr lang="en-US" altLang="zh-CN" sz="2400" b="1" dirty="0">
                <a:latin typeface="黑体" panose="02010609060101010101" pitchFamily="49" charset="-122"/>
                <a:ea typeface="黑体" panose="02010609060101010101" pitchFamily="49" charset="-122"/>
              </a:rPr>
              <a:t>src</a:t>
            </a:r>
            <a:r>
              <a:rPr lang="zh-CN" altLang="zh-CN" sz="2400" b="1" dirty="0">
                <a:latin typeface="黑体" panose="02010609060101010101" pitchFamily="49" charset="-122"/>
                <a:ea typeface="黑体" panose="02010609060101010101" pitchFamily="49" charset="-122"/>
              </a:rPr>
              <a:t>目录下，创建一个</a:t>
            </a:r>
            <a:r>
              <a:rPr lang="en-US" altLang="zh-CN" sz="2400" b="1" dirty="0">
                <a:latin typeface="黑体" panose="02010609060101010101" pitchFamily="49" charset="-122"/>
                <a:ea typeface="黑体" panose="02010609060101010101" pitchFamily="49" charset="-122"/>
              </a:rPr>
              <a:t>dao</a:t>
            </a:r>
            <a:r>
              <a:rPr lang="zh-CN" altLang="zh-CN" sz="2400" b="1" dirty="0">
                <a:latin typeface="黑体" panose="02010609060101010101" pitchFamily="49" charset="-122"/>
                <a:ea typeface="黑体" panose="02010609060101010101" pitchFamily="49" charset="-122"/>
              </a:rPr>
              <a:t>包，并在</a:t>
            </a:r>
            <a:r>
              <a:rPr lang="en-US" altLang="zh-CN" sz="2400" b="1" dirty="0">
                <a:latin typeface="黑体" panose="02010609060101010101" pitchFamily="49" charset="-122"/>
                <a:ea typeface="黑体" panose="02010609060101010101" pitchFamily="49" charset="-122"/>
              </a:rPr>
              <a:t>dao</a:t>
            </a:r>
            <a:r>
              <a:rPr lang="zh-CN" altLang="zh-CN" sz="2400" b="1" dirty="0">
                <a:latin typeface="黑体" panose="02010609060101010101" pitchFamily="49" charset="-122"/>
                <a:ea typeface="黑体" panose="02010609060101010101" pitchFamily="49" charset="-122"/>
              </a:rPr>
              <a:t>包中创建接口</a:t>
            </a:r>
            <a:r>
              <a:rPr lang="en-US" altLang="zh-CN" sz="2400" b="1" dirty="0">
                <a:latin typeface="黑体" panose="02010609060101010101" pitchFamily="49" charset="-122"/>
                <a:ea typeface="黑体" panose="02010609060101010101" pitchFamily="49" charset="-122"/>
              </a:rPr>
              <a:t>TestDao</a:t>
            </a:r>
            <a:r>
              <a:rPr lang="zh-CN" altLang="zh-CN" sz="2400" b="1" dirty="0">
                <a:latin typeface="黑体" panose="02010609060101010101" pitchFamily="49" charset="-122"/>
                <a:ea typeface="黑体" panose="02010609060101010101" pitchFamily="49" charset="-122"/>
              </a:rPr>
              <a:t>，接口中定义一个</a:t>
            </a:r>
            <a:r>
              <a:rPr lang="en-US" altLang="zh-CN" sz="2400" b="1" dirty="0">
                <a:latin typeface="黑体" panose="02010609060101010101" pitchFamily="49" charset="-122"/>
                <a:ea typeface="黑体" panose="02010609060101010101" pitchFamily="49" charset="-122"/>
              </a:rPr>
              <a:t>sayHello()</a:t>
            </a:r>
            <a:r>
              <a:rPr lang="zh-CN" altLang="zh-CN" sz="2400" b="1" dirty="0">
                <a:latin typeface="黑体" panose="02010609060101010101" pitchFamily="49" charset="-122"/>
                <a:ea typeface="黑体" panose="02010609060101010101" pitchFamily="49" charset="-122"/>
              </a:rPr>
              <a:t>方法，代码如下：</a:t>
            </a:r>
          </a:p>
          <a:p>
            <a:r>
              <a:rPr lang="en-US" altLang="zh-CN" sz="2400" b="1" dirty="0">
                <a:solidFill>
                  <a:srgbClr val="0F06BA"/>
                </a:solidFill>
                <a:latin typeface="黑体" panose="02010609060101010101" pitchFamily="49" charset="-122"/>
                <a:ea typeface="黑体" panose="02010609060101010101" pitchFamily="49" charset="-122"/>
              </a:rPr>
              <a:t>package dao;</a:t>
            </a:r>
            <a:endParaRPr lang="zh-CN" altLang="zh-CN" sz="2400" b="1" dirty="0">
              <a:solidFill>
                <a:srgbClr val="0F06BA"/>
              </a:solidFill>
              <a:latin typeface="黑体" panose="02010609060101010101" pitchFamily="49" charset="-122"/>
              <a:ea typeface="黑体" panose="02010609060101010101" pitchFamily="49" charset="-122"/>
            </a:endParaRPr>
          </a:p>
          <a:p>
            <a:r>
              <a:rPr lang="en-US" altLang="zh-CN" sz="2400" b="1" dirty="0">
                <a:solidFill>
                  <a:srgbClr val="0F06BA"/>
                </a:solidFill>
                <a:latin typeface="黑体" panose="02010609060101010101" pitchFamily="49" charset="-122"/>
                <a:ea typeface="黑体" panose="02010609060101010101" pitchFamily="49" charset="-122"/>
              </a:rPr>
              <a:t>public interface TestDao {</a:t>
            </a:r>
            <a:endParaRPr lang="zh-CN" altLang="zh-CN" sz="2400" b="1" dirty="0">
              <a:solidFill>
                <a:srgbClr val="0F06BA"/>
              </a:solidFill>
              <a:latin typeface="黑体" panose="02010609060101010101" pitchFamily="49" charset="-122"/>
              <a:ea typeface="黑体" panose="02010609060101010101" pitchFamily="49" charset="-122"/>
            </a:endParaRPr>
          </a:p>
          <a:p>
            <a:r>
              <a:rPr lang="en-US" altLang="zh-CN" sz="2400" b="1" dirty="0">
                <a:solidFill>
                  <a:srgbClr val="0F06BA"/>
                </a:solidFill>
                <a:latin typeface="黑体" panose="02010609060101010101" pitchFamily="49" charset="-122"/>
                <a:ea typeface="黑体" panose="02010609060101010101" pitchFamily="49" charset="-122"/>
              </a:rPr>
              <a:t>	public void sayHello();</a:t>
            </a:r>
            <a:endParaRPr lang="zh-CN" altLang="zh-CN" sz="2400" b="1" dirty="0">
              <a:solidFill>
                <a:srgbClr val="0F06BA"/>
              </a:solidFill>
              <a:latin typeface="黑体" panose="02010609060101010101" pitchFamily="49" charset="-122"/>
              <a:ea typeface="黑体" panose="02010609060101010101" pitchFamily="49" charset="-122"/>
            </a:endParaRPr>
          </a:p>
          <a:p>
            <a:r>
              <a:rPr lang="en-US" altLang="zh-CN" sz="2400" b="1" dirty="0">
                <a:solidFill>
                  <a:srgbClr val="0F06BA"/>
                </a:solidFill>
                <a:latin typeface="黑体" panose="02010609060101010101" pitchFamily="49" charset="-122"/>
                <a:ea typeface="黑体" panose="02010609060101010101" pitchFamily="49" charset="-122"/>
              </a:rPr>
              <a:t>}</a:t>
            </a:r>
            <a:endParaRPr lang="zh-CN" altLang="en-US" sz="2400" b="1" dirty="0">
              <a:solidFill>
                <a:srgbClr val="0F06BA"/>
              </a:solidFill>
              <a:latin typeface="黑体" panose="02010609060101010101" pitchFamily="49" charset="-122"/>
              <a:ea typeface="黑体" panose="02010609060101010101" pitchFamily="49"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465" y="282012"/>
            <a:ext cx="2862842" cy="461665"/>
          </a:xfrm>
          <a:prstGeom prst="rect">
            <a:avLst/>
          </a:prstGeom>
          <a:noFill/>
        </p:spPr>
        <p:txBody>
          <a:bodyPr wrap="square" rtlCol="0">
            <a:spAutoFit/>
          </a:bodyPr>
          <a:lstStyle/>
          <a:p>
            <a:r>
              <a:rPr lang="en-US" altLang="zh-CN" sz="2400" b="1" dirty="0">
                <a:solidFill>
                  <a:schemeClr val="bg1"/>
                </a:solidFill>
              </a:rPr>
              <a:t>1.  HTML</a:t>
            </a:r>
            <a:endParaRPr lang="zh-CN" altLang="zh-CN" sz="2400" dirty="0">
              <a:solidFill>
                <a:schemeClr val="bg1"/>
              </a:solidFill>
            </a:endParaRPr>
          </a:p>
        </p:txBody>
      </p:sp>
      <p:sp>
        <p:nvSpPr>
          <p:cNvPr id="3" name="TextBox 2"/>
          <p:cNvSpPr txBox="1"/>
          <p:nvPr/>
        </p:nvSpPr>
        <p:spPr>
          <a:xfrm>
            <a:off x="956929" y="1084522"/>
            <a:ext cx="10196623" cy="5107424"/>
          </a:xfrm>
          <a:prstGeom prst="rect">
            <a:avLst/>
          </a:prstGeom>
          <a:noFill/>
        </p:spPr>
        <p:txBody>
          <a:bodyPr wrap="square" rtlCol="0">
            <a:spAutoFit/>
          </a:bodyPr>
          <a:lstStyle/>
          <a:p>
            <a:pPr indent="446405">
              <a:lnSpc>
                <a:spcPct val="150000"/>
              </a:lnSpc>
            </a:pPr>
            <a:r>
              <a:rPr lang="en-US" altLang="zh-CN" sz="2800" b="1" dirty="0"/>
              <a:t>HTML</a:t>
            </a:r>
            <a:r>
              <a:rPr lang="zh-CN" altLang="zh-CN" sz="2800" b="1" dirty="0"/>
              <a:t>发展经过下列阶段：</a:t>
            </a:r>
          </a:p>
          <a:p>
            <a:pPr indent="446405">
              <a:lnSpc>
                <a:spcPct val="150000"/>
              </a:lnSpc>
            </a:pPr>
            <a:r>
              <a:rPr lang="zh-CN" altLang="zh-CN" sz="2400" dirty="0"/>
              <a:t>超文本标记</a:t>
            </a:r>
            <a:r>
              <a:rPr lang="en-US" altLang="zh-CN" sz="2400" u="sng" dirty="0" err="1"/>
              <a:t>语言</a:t>
            </a:r>
            <a:r>
              <a:rPr lang="zh-CN" altLang="zh-CN" sz="2400" dirty="0"/>
              <a:t>（第一版）</a:t>
            </a:r>
            <a:r>
              <a:rPr lang="en-US" altLang="zh-CN" sz="2400" dirty="0"/>
              <a:t>——</a:t>
            </a:r>
            <a:r>
              <a:rPr lang="zh-CN" altLang="zh-CN" sz="2400" dirty="0"/>
              <a:t>在</a:t>
            </a:r>
            <a:r>
              <a:rPr lang="en-US" altLang="zh-CN" sz="2400" dirty="0"/>
              <a:t>1993</a:t>
            </a:r>
            <a:r>
              <a:rPr lang="zh-CN" altLang="zh-CN" sz="2400" dirty="0"/>
              <a:t>年</a:t>
            </a:r>
            <a:r>
              <a:rPr lang="en-US" altLang="zh-CN" sz="2400" dirty="0"/>
              <a:t>6</a:t>
            </a:r>
            <a:r>
              <a:rPr lang="zh-CN" altLang="zh-CN" sz="2400" dirty="0"/>
              <a:t>月作为</a:t>
            </a:r>
            <a:r>
              <a:rPr lang="en-US" altLang="zh-CN" sz="2400" u="sng" dirty="0" err="1"/>
              <a:t>互联网</a:t>
            </a:r>
            <a:r>
              <a:rPr lang="zh-CN" altLang="zh-CN" sz="2400" dirty="0"/>
              <a:t>工程工作小组（</a:t>
            </a:r>
            <a:r>
              <a:rPr lang="en-US" altLang="zh-CN" sz="2400" u="sng" dirty="0"/>
              <a:t>IETF</a:t>
            </a:r>
            <a:r>
              <a:rPr lang="zh-CN" altLang="zh-CN" sz="2400" dirty="0"/>
              <a:t>）工作草案发布（并非</a:t>
            </a:r>
            <a:r>
              <a:rPr lang="en-US" altLang="zh-CN" sz="2400" u="sng" dirty="0" err="1"/>
              <a:t>标准</a:t>
            </a:r>
            <a:r>
              <a:rPr lang="zh-CN" altLang="zh-CN" sz="2400" dirty="0"/>
              <a:t>）：</a:t>
            </a:r>
          </a:p>
          <a:p>
            <a:pPr indent="446405">
              <a:lnSpc>
                <a:spcPct val="150000"/>
              </a:lnSpc>
            </a:pPr>
            <a:r>
              <a:rPr lang="en-US" altLang="zh-CN" sz="2400" dirty="0"/>
              <a:t>HTML 2.0——1995</a:t>
            </a:r>
            <a:r>
              <a:rPr lang="zh-CN" altLang="zh-CN" sz="2400" dirty="0"/>
              <a:t>年</a:t>
            </a:r>
            <a:r>
              <a:rPr lang="en-US" altLang="zh-CN" sz="2400" dirty="0"/>
              <a:t>11</a:t>
            </a:r>
            <a:r>
              <a:rPr lang="zh-CN" altLang="zh-CN" sz="2400" dirty="0"/>
              <a:t>月作为</a:t>
            </a:r>
            <a:r>
              <a:rPr lang="en-US" altLang="zh-CN" sz="2400" dirty="0"/>
              <a:t>RFC 1866</a:t>
            </a:r>
            <a:r>
              <a:rPr lang="zh-CN" altLang="zh-CN" sz="2400" dirty="0"/>
              <a:t>发布，在</a:t>
            </a:r>
            <a:r>
              <a:rPr lang="en-US" altLang="zh-CN" sz="2400" dirty="0"/>
              <a:t>RFC 2854</a:t>
            </a:r>
            <a:r>
              <a:rPr lang="zh-CN" altLang="zh-CN" sz="2400" dirty="0"/>
              <a:t>于</a:t>
            </a:r>
            <a:r>
              <a:rPr lang="en-US" altLang="zh-CN" sz="2400" dirty="0"/>
              <a:t>2000</a:t>
            </a:r>
            <a:r>
              <a:rPr lang="zh-CN" altLang="zh-CN" sz="2400" dirty="0"/>
              <a:t>年</a:t>
            </a:r>
            <a:r>
              <a:rPr lang="en-US" altLang="zh-CN" sz="2400" dirty="0"/>
              <a:t>6</a:t>
            </a:r>
            <a:r>
              <a:rPr lang="zh-CN" altLang="zh-CN" sz="2400" dirty="0"/>
              <a:t>月发布之后被宣布已经过时</a:t>
            </a:r>
          </a:p>
          <a:p>
            <a:pPr indent="446405">
              <a:lnSpc>
                <a:spcPct val="150000"/>
              </a:lnSpc>
            </a:pPr>
            <a:r>
              <a:rPr lang="en-US" altLang="zh-CN" sz="2400" dirty="0"/>
              <a:t>HTML 3.2——1997</a:t>
            </a:r>
            <a:r>
              <a:rPr lang="zh-CN" altLang="zh-CN" sz="2400" dirty="0"/>
              <a:t>年</a:t>
            </a:r>
            <a:r>
              <a:rPr lang="en-US" altLang="zh-CN" sz="2400" dirty="0"/>
              <a:t>1</a:t>
            </a:r>
            <a:r>
              <a:rPr lang="zh-CN" altLang="zh-CN" sz="2400" dirty="0"/>
              <a:t>月</a:t>
            </a:r>
            <a:r>
              <a:rPr lang="en-US" altLang="zh-CN" sz="2400" dirty="0"/>
              <a:t>14</a:t>
            </a:r>
            <a:r>
              <a:rPr lang="zh-CN" altLang="zh-CN" sz="2400" dirty="0"/>
              <a:t>日，</a:t>
            </a:r>
            <a:r>
              <a:rPr lang="en-US" altLang="zh-CN" sz="2400" u="sng" dirty="0"/>
              <a:t>W3C</a:t>
            </a:r>
            <a:r>
              <a:rPr lang="zh-CN" altLang="zh-CN" sz="2400" dirty="0"/>
              <a:t>推荐标准</a:t>
            </a:r>
          </a:p>
          <a:p>
            <a:pPr indent="446405">
              <a:lnSpc>
                <a:spcPct val="150000"/>
              </a:lnSpc>
            </a:pPr>
            <a:r>
              <a:rPr lang="en-US" altLang="zh-CN" sz="2400" dirty="0"/>
              <a:t>HTML 4.0——1997</a:t>
            </a:r>
            <a:r>
              <a:rPr lang="zh-CN" altLang="zh-CN" sz="2400" dirty="0"/>
              <a:t>年</a:t>
            </a:r>
            <a:r>
              <a:rPr lang="en-US" altLang="zh-CN" sz="2400" dirty="0"/>
              <a:t>12</a:t>
            </a:r>
            <a:r>
              <a:rPr lang="zh-CN" altLang="zh-CN" sz="2400" dirty="0"/>
              <a:t>月</a:t>
            </a:r>
            <a:r>
              <a:rPr lang="en-US" altLang="zh-CN" sz="2400" dirty="0"/>
              <a:t>18</a:t>
            </a:r>
            <a:r>
              <a:rPr lang="zh-CN" altLang="zh-CN" sz="2400" dirty="0"/>
              <a:t>日，</a:t>
            </a:r>
            <a:r>
              <a:rPr lang="en-US" altLang="zh-CN" sz="2400" dirty="0"/>
              <a:t>W3C</a:t>
            </a:r>
            <a:r>
              <a:rPr lang="zh-CN" altLang="zh-CN" sz="2400" dirty="0"/>
              <a:t>推荐标准</a:t>
            </a:r>
          </a:p>
          <a:p>
            <a:pPr indent="446405">
              <a:lnSpc>
                <a:spcPct val="150000"/>
              </a:lnSpc>
            </a:pPr>
            <a:r>
              <a:rPr lang="en-US" altLang="zh-CN" sz="2400" dirty="0"/>
              <a:t>HTML 4.01</a:t>
            </a:r>
            <a:r>
              <a:rPr lang="zh-CN" altLang="zh-CN" sz="2400" dirty="0"/>
              <a:t>（微小改进）</a:t>
            </a:r>
            <a:r>
              <a:rPr lang="en-US" altLang="zh-CN" sz="2400" dirty="0"/>
              <a:t>——1999</a:t>
            </a:r>
            <a:r>
              <a:rPr lang="zh-CN" altLang="zh-CN" sz="2400" dirty="0"/>
              <a:t>年</a:t>
            </a:r>
            <a:r>
              <a:rPr lang="en-US" altLang="zh-CN" sz="2400" dirty="0"/>
              <a:t>12</a:t>
            </a:r>
            <a:r>
              <a:rPr lang="zh-CN" altLang="zh-CN" sz="2400" dirty="0"/>
              <a:t>月</a:t>
            </a:r>
            <a:r>
              <a:rPr lang="en-US" altLang="zh-CN" sz="2400" dirty="0"/>
              <a:t>24</a:t>
            </a:r>
            <a:r>
              <a:rPr lang="zh-CN" altLang="zh-CN" sz="2400" dirty="0"/>
              <a:t>日，</a:t>
            </a:r>
            <a:r>
              <a:rPr lang="en-US" altLang="zh-CN" sz="2400" dirty="0"/>
              <a:t>W3C</a:t>
            </a:r>
            <a:r>
              <a:rPr lang="zh-CN" altLang="zh-CN" sz="2400" dirty="0"/>
              <a:t>推荐标准</a:t>
            </a:r>
          </a:p>
          <a:p>
            <a:pPr indent="446405">
              <a:lnSpc>
                <a:spcPct val="150000"/>
              </a:lnSpc>
            </a:pPr>
            <a:r>
              <a:rPr lang="en-US" altLang="zh-CN" sz="2400" dirty="0"/>
              <a:t>HTML 5——2014</a:t>
            </a:r>
            <a:r>
              <a:rPr lang="zh-CN" altLang="zh-CN" sz="2400" dirty="0"/>
              <a:t>年</a:t>
            </a:r>
            <a:r>
              <a:rPr lang="en-US" altLang="zh-CN" sz="2400" dirty="0"/>
              <a:t>10</a:t>
            </a:r>
            <a:r>
              <a:rPr lang="zh-CN" altLang="zh-CN" sz="2400" dirty="0"/>
              <a:t>月</a:t>
            </a:r>
            <a:r>
              <a:rPr lang="en-US" altLang="zh-CN" sz="2400" dirty="0"/>
              <a:t>28</a:t>
            </a:r>
            <a:r>
              <a:rPr lang="zh-CN" altLang="zh-CN" sz="2400" dirty="0"/>
              <a:t>日，</a:t>
            </a:r>
            <a:r>
              <a:rPr lang="en-US" altLang="zh-CN" sz="2400" dirty="0"/>
              <a:t>W3C</a:t>
            </a:r>
            <a:r>
              <a:rPr lang="zh-CN" altLang="zh-CN" sz="2400" dirty="0"/>
              <a:t>推荐标准</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p:nvPr>
        </p:nvSpPr>
        <p:spPr/>
        <p:txBody>
          <a:bodyPr vert="horz" wrap="square" lIns="91440" tIns="45720" rIns="91440" bIns="45720" anchor="ctr"/>
          <a:lstStyle/>
          <a:p>
            <a:pPr>
              <a:buNone/>
            </a:pPr>
            <a:r>
              <a:rPr lang="de-DE" altLang="zh-CN" dirty="0"/>
              <a:t>3</a:t>
            </a:r>
            <a:r>
              <a:rPr lang="zh-CN" altLang="zh-CN" dirty="0"/>
              <a:t>．</a:t>
            </a:r>
            <a:r>
              <a:rPr lang="de-DE" altLang="zh-CN" dirty="0"/>
              <a:t>	</a:t>
            </a:r>
            <a:r>
              <a:rPr lang="zh-CN" altLang="zh-CN" dirty="0"/>
              <a:t>创建接口</a:t>
            </a:r>
            <a:r>
              <a:rPr lang="de-DE" altLang="zh-CN" dirty="0"/>
              <a:t>TestDao</a:t>
            </a:r>
            <a:r>
              <a:rPr lang="zh-CN" altLang="zh-CN" dirty="0"/>
              <a:t>的实现类</a:t>
            </a:r>
            <a:r>
              <a:rPr lang="de-DE" altLang="zh-CN" dirty="0"/>
              <a:t>TestDaoImpl</a:t>
            </a:r>
            <a:endParaRPr lang="zh-CN" altLang="en-US" dirty="0"/>
          </a:p>
        </p:txBody>
      </p:sp>
      <p:sp>
        <p:nvSpPr>
          <p:cNvPr id="36867" name="文本框 3"/>
          <p:cNvSpPr txBox="1"/>
          <p:nvPr/>
        </p:nvSpPr>
        <p:spPr>
          <a:xfrm>
            <a:off x="1847850" y="1417638"/>
            <a:ext cx="8362950" cy="3046095"/>
          </a:xfrm>
          <a:prstGeom prst="rect">
            <a:avLst/>
          </a:prstGeom>
          <a:noFill/>
          <a:ln w="9525">
            <a:noFill/>
          </a:ln>
        </p:spPr>
        <p:txBody>
          <a:bodyPr>
            <a:spAutoFit/>
          </a:bodyPr>
          <a:lstStyle/>
          <a:p>
            <a:r>
              <a:rPr lang="zh-CN" altLang="zh-CN" sz="2400" b="1" dirty="0">
                <a:latin typeface="黑体" panose="02010609060101010101" pitchFamily="49" charset="-122"/>
                <a:ea typeface="黑体" panose="02010609060101010101" pitchFamily="49" charset="-122"/>
              </a:rPr>
              <a:t>在包</a:t>
            </a:r>
            <a:r>
              <a:rPr lang="en-US" altLang="zh-CN" sz="2400" b="1" dirty="0">
                <a:latin typeface="黑体" panose="02010609060101010101" pitchFamily="49" charset="-122"/>
                <a:ea typeface="黑体" panose="02010609060101010101" pitchFamily="49" charset="-122"/>
              </a:rPr>
              <a:t>dao</a:t>
            </a:r>
            <a:r>
              <a:rPr lang="zh-CN" altLang="zh-CN" sz="2400" b="1" dirty="0">
                <a:latin typeface="黑体" panose="02010609060101010101" pitchFamily="49" charset="-122"/>
                <a:ea typeface="黑体" panose="02010609060101010101" pitchFamily="49" charset="-122"/>
              </a:rPr>
              <a:t>下创建</a:t>
            </a:r>
            <a:r>
              <a:rPr lang="en-US" altLang="zh-CN" sz="2400" b="1" dirty="0">
                <a:latin typeface="黑体" panose="02010609060101010101" pitchFamily="49" charset="-122"/>
                <a:ea typeface="黑体" panose="02010609060101010101" pitchFamily="49" charset="-122"/>
              </a:rPr>
              <a:t>TestDao</a:t>
            </a:r>
            <a:r>
              <a:rPr lang="zh-CN" altLang="zh-CN" sz="2400" b="1" dirty="0">
                <a:latin typeface="黑体" panose="02010609060101010101" pitchFamily="49" charset="-122"/>
                <a:ea typeface="黑体" panose="02010609060101010101" pitchFamily="49" charset="-122"/>
              </a:rPr>
              <a:t>的实现类</a:t>
            </a:r>
            <a:r>
              <a:rPr lang="en-US" altLang="zh-CN" sz="2400" b="1" dirty="0">
                <a:latin typeface="黑体" panose="02010609060101010101" pitchFamily="49" charset="-122"/>
                <a:ea typeface="黑体" panose="02010609060101010101" pitchFamily="49" charset="-122"/>
              </a:rPr>
              <a:t>TestDaoImpl</a:t>
            </a:r>
            <a:r>
              <a:rPr lang="zh-CN" altLang="zh-CN" sz="2400" b="1" dirty="0">
                <a:latin typeface="黑体" panose="02010609060101010101" pitchFamily="49" charset="-122"/>
                <a:ea typeface="黑体" panose="02010609060101010101" pitchFamily="49" charset="-122"/>
              </a:rPr>
              <a:t>，代码如下：</a:t>
            </a:r>
          </a:p>
          <a:p>
            <a:r>
              <a:rPr lang="en-US" altLang="zh-CN" sz="2400" b="1" dirty="0">
                <a:solidFill>
                  <a:srgbClr val="0F06BA"/>
                </a:solidFill>
                <a:latin typeface="黑体" panose="02010609060101010101" pitchFamily="49" charset="-122"/>
                <a:ea typeface="黑体" panose="02010609060101010101" pitchFamily="49" charset="-122"/>
              </a:rPr>
              <a:t>package dao;</a:t>
            </a:r>
            <a:endParaRPr lang="zh-CN" altLang="zh-CN" sz="2400" b="1" dirty="0">
              <a:solidFill>
                <a:srgbClr val="0F06BA"/>
              </a:solidFill>
              <a:latin typeface="黑体" panose="02010609060101010101" pitchFamily="49" charset="-122"/>
              <a:ea typeface="黑体" panose="02010609060101010101" pitchFamily="49" charset="-122"/>
            </a:endParaRPr>
          </a:p>
          <a:p>
            <a:r>
              <a:rPr lang="en-US" altLang="zh-CN" sz="2400" b="1" dirty="0">
                <a:solidFill>
                  <a:srgbClr val="0F06BA"/>
                </a:solidFill>
                <a:latin typeface="黑体" panose="02010609060101010101" pitchFamily="49" charset="-122"/>
                <a:ea typeface="黑体" panose="02010609060101010101" pitchFamily="49" charset="-122"/>
              </a:rPr>
              <a:t>public class TestDaoImpl implements TestDao{</a:t>
            </a:r>
            <a:endParaRPr lang="zh-CN" altLang="zh-CN" sz="2400" b="1" dirty="0">
              <a:solidFill>
                <a:srgbClr val="0F06BA"/>
              </a:solidFill>
              <a:latin typeface="黑体" panose="02010609060101010101" pitchFamily="49" charset="-122"/>
              <a:ea typeface="黑体" panose="02010609060101010101" pitchFamily="49" charset="-122"/>
            </a:endParaRPr>
          </a:p>
          <a:p>
            <a:r>
              <a:rPr lang="en-US" altLang="zh-CN" sz="2400" b="1" dirty="0">
                <a:solidFill>
                  <a:srgbClr val="0F06BA"/>
                </a:solidFill>
                <a:latin typeface="黑体" panose="02010609060101010101" pitchFamily="49" charset="-122"/>
                <a:ea typeface="黑体" panose="02010609060101010101" pitchFamily="49" charset="-122"/>
              </a:rPr>
              <a:t>	@Override</a:t>
            </a:r>
            <a:endParaRPr lang="zh-CN" altLang="zh-CN" sz="2400" b="1" dirty="0">
              <a:solidFill>
                <a:srgbClr val="0F06BA"/>
              </a:solidFill>
              <a:latin typeface="黑体" panose="02010609060101010101" pitchFamily="49" charset="-122"/>
              <a:ea typeface="黑体" panose="02010609060101010101" pitchFamily="49" charset="-122"/>
            </a:endParaRPr>
          </a:p>
          <a:p>
            <a:r>
              <a:rPr lang="en-US" altLang="zh-CN" sz="2400" b="1" dirty="0">
                <a:solidFill>
                  <a:srgbClr val="0F06BA"/>
                </a:solidFill>
                <a:latin typeface="黑体" panose="02010609060101010101" pitchFamily="49" charset="-122"/>
                <a:ea typeface="黑体" panose="02010609060101010101" pitchFamily="49" charset="-122"/>
              </a:rPr>
              <a:t>	public void sayHello() {</a:t>
            </a:r>
            <a:endParaRPr lang="zh-CN" altLang="zh-CN" sz="2400" b="1" dirty="0">
              <a:solidFill>
                <a:srgbClr val="0F06BA"/>
              </a:solidFill>
              <a:latin typeface="黑体" panose="02010609060101010101" pitchFamily="49" charset="-122"/>
              <a:ea typeface="黑体" panose="02010609060101010101" pitchFamily="49" charset="-122"/>
            </a:endParaRPr>
          </a:p>
          <a:p>
            <a:r>
              <a:rPr lang="en-US" altLang="zh-CN" sz="2400" b="1" dirty="0">
                <a:solidFill>
                  <a:srgbClr val="0F06BA"/>
                </a:solidFill>
                <a:latin typeface="黑体" panose="02010609060101010101" pitchFamily="49" charset="-122"/>
                <a:ea typeface="黑体" panose="02010609060101010101" pitchFamily="49" charset="-122"/>
              </a:rPr>
              <a:t>		System.out.println("Hello, Study hard!");</a:t>
            </a:r>
            <a:endParaRPr lang="zh-CN" altLang="zh-CN" sz="2400" b="1" dirty="0">
              <a:solidFill>
                <a:srgbClr val="0F06BA"/>
              </a:solidFill>
              <a:latin typeface="黑体" panose="02010609060101010101" pitchFamily="49" charset="-122"/>
              <a:ea typeface="黑体" panose="02010609060101010101" pitchFamily="49" charset="-122"/>
            </a:endParaRPr>
          </a:p>
          <a:p>
            <a:r>
              <a:rPr lang="en-US" altLang="zh-CN" sz="2400" b="1" dirty="0">
                <a:solidFill>
                  <a:srgbClr val="0F06BA"/>
                </a:solidFill>
                <a:latin typeface="黑体" panose="02010609060101010101" pitchFamily="49" charset="-122"/>
                <a:ea typeface="黑体" panose="02010609060101010101" pitchFamily="49" charset="-122"/>
              </a:rPr>
              <a:t>	}</a:t>
            </a:r>
            <a:endParaRPr lang="zh-CN" altLang="zh-CN" sz="2400" b="1" dirty="0">
              <a:solidFill>
                <a:srgbClr val="0F06BA"/>
              </a:solidFill>
              <a:latin typeface="黑体" panose="02010609060101010101" pitchFamily="49" charset="-122"/>
              <a:ea typeface="黑体" panose="02010609060101010101" pitchFamily="49" charset="-122"/>
            </a:endParaRPr>
          </a:p>
          <a:p>
            <a:r>
              <a:rPr lang="en-US" altLang="zh-CN" sz="2400" b="1" dirty="0">
                <a:solidFill>
                  <a:srgbClr val="0F06BA"/>
                </a:solidFill>
                <a:latin typeface="黑体" panose="02010609060101010101" pitchFamily="49" charset="-122"/>
                <a:ea typeface="黑体" panose="02010609060101010101" pitchFamily="49" charset="-122"/>
              </a:rPr>
              <a:t>}</a:t>
            </a:r>
            <a:endParaRPr lang="zh-CN" altLang="en-US" sz="2400" b="1" dirty="0">
              <a:solidFill>
                <a:srgbClr val="0F06BA"/>
              </a:solidFill>
              <a:latin typeface="黑体" panose="02010609060101010101" pitchFamily="49" charset="-122"/>
              <a:ea typeface="黑体" panose="02010609060101010101" pitchFamily="49"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p:nvPr>
        </p:nvSpPr>
        <p:spPr/>
        <p:txBody>
          <a:bodyPr vert="horz" wrap="square" lIns="91440" tIns="45720" rIns="91440" bIns="45720" anchor="ctr"/>
          <a:lstStyle/>
          <a:p>
            <a:pPr>
              <a:buNone/>
            </a:pPr>
            <a:r>
              <a:rPr lang="de-DE" altLang="zh-CN" dirty="0"/>
              <a:t>4</a:t>
            </a:r>
            <a:r>
              <a:rPr lang="zh-CN" altLang="zh-CN" dirty="0"/>
              <a:t>．创建配置文件</a:t>
            </a:r>
            <a:r>
              <a:rPr lang="de-DE" altLang="zh-CN" dirty="0"/>
              <a:t>applicationContext.xml</a:t>
            </a:r>
            <a:endParaRPr lang="zh-CN" altLang="en-US" dirty="0"/>
          </a:p>
        </p:txBody>
      </p:sp>
      <p:sp>
        <p:nvSpPr>
          <p:cNvPr id="37891" name="文本框 3"/>
          <p:cNvSpPr txBox="1"/>
          <p:nvPr/>
        </p:nvSpPr>
        <p:spPr>
          <a:xfrm>
            <a:off x="1524000" y="1446213"/>
            <a:ext cx="9251950" cy="3476625"/>
          </a:xfrm>
          <a:prstGeom prst="rect">
            <a:avLst/>
          </a:prstGeom>
          <a:noFill/>
          <a:ln w="9525">
            <a:noFill/>
          </a:ln>
        </p:spPr>
        <p:txBody>
          <a:bodyPr>
            <a:spAutoFit/>
          </a:bodyPr>
          <a:lstStyle/>
          <a:p>
            <a:r>
              <a:rPr lang="zh-CN" altLang="zh-CN" sz="2000" b="1" dirty="0">
                <a:latin typeface="黑体" panose="02010609060101010101" pitchFamily="49" charset="-122"/>
                <a:ea typeface="黑体" panose="02010609060101010101" pitchFamily="49" charset="-122"/>
              </a:rPr>
              <a:t>在</a:t>
            </a:r>
            <a:r>
              <a:rPr lang="en-US" altLang="zh-CN" sz="2000" b="1" dirty="0">
                <a:latin typeface="黑体" panose="02010609060101010101" pitchFamily="49" charset="-122"/>
                <a:ea typeface="黑体" panose="02010609060101010101" pitchFamily="49" charset="-122"/>
              </a:rPr>
              <a:t>src</a:t>
            </a:r>
            <a:r>
              <a:rPr lang="zh-CN" altLang="zh-CN" sz="2000" b="1" dirty="0">
                <a:latin typeface="黑体" panose="02010609060101010101" pitchFamily="49" charset="-122"/>
                <a:ea typeface="黑体" panose="02010609060101010101" pitchFamily="49" charset="-122"/>
              </a:rPr>
              <a:t>目录下，创建</a:t>
            </a:r>
            <a:r>
              <a:rPr lang="en-US" altLang="zh-CN" sz="2000" b="1" dirty="0">
                <a:latin typeface="黑体" panose="02010609060101010101" pitchFamily="49" charset="-122"/>
                <a:ea typeface="黑体" panose="02010609060101010101" pitchFamily="49" charset="-122"/>
              </a:rPr>
              <a:t>Spring</a:t>
            </a:r>
            <a:r>
              <a:rPr lang="zh-CN" altLang="zh-CN" sz="2000" b="1" dirty="0">
                <a:latin typeface="黑体" panose="02010609060101010101" pitchFamily="49" charset="-122"/>
                <a:ea typeface="黑体" panose="02010609060101010101" pitchFamily="49" charset="-122"/>
              </a:rPr>
              <a:t>的配置文件</a:t>
            </a:r>
            <a:r>
              <a:rPr lang="en-US" altLang="zh-CN" sz="2000" b="1" dirty="0">
                <a:latin typeface="黑体" panose="02010609060101010101" pitchFamily="49" charset="-122"/>
                <a:ea typeface="黑体" panose="02010609060101010101" pitchFamily="49" charset="-122"/>
              </a:rPr>
              <a:t>applicationContext.xml</a:t>
            </a:r>
            <a:r>
              <a:rPr lang="zh-CN" altLang="zh-CN" sz="2000" b="1" dirty="0">
                <a:latin typeface="黑体" panose="02010609060101010101" pitchFamily="49" charset="-122"/>
                <a:ea typeface="黑体" panose="02010609060101010101" pitchFamily="49" charset="-122"/>
              </a:rPr>
              <a:t>，并在该文件中使用实现类</a:t>
            </a:r>
            <a:r>
              <a:rPr lang="en-US" altLang="zh-CN" sz="2000" b="1" dirty="0">
                <a:latin typeface="黑体" panose="02010609060101010101" pitchFamily="49" charset="-122"/>
                <a:ea typeface="黑体" panose="02010609060101010101" pitchFamily="49" charset="-122"/>
              </a:rPr>
              <a:t>TestDaoImpl</a:t>
            </a:r>
            <a:r>
              <a:rPr lang="zh-CN" altLang="zh-CN" sz="2000" b="1" dirty="0">
                <a:latin typeface="黑体" panose="02010609060101010101" pitchFamily="49" charset="-122"/>
                <a:ea typeface="黑体" panose="02010609060101010101" pitchFamily="49" charset="-122"/>
              </a:rPr>
              <a:t>创建一个</a:t>
            </a:r>
            <a:r>
              <a:rPr lang="en-US" altLang="zh-CN" sz="2000" b="1" dirty="0">
                <a:latin typeface="黑体" panose="02010609060101010101" pitchFamily="49" charset="-122"/>
                <a:ea typeface="黑体" panose="02010609060101010101" pitchFamily="49" charset="-122"/>
              </a:rPr>
              <a:t>id</a:t>
            </a:r>
            <a:r>
              <a:rPr lang="zh-CN" altLang="zh-CN" sz="2000" b="1" dirty="0">
                <a:latin typeface="黑体" panose="02010609060101010101" pitchFamily="49" charset="-122"/>
                <a:ea typeface="黑体" panose="02010609060101010101" pitchFamily="49" charset="-122"/>
              </a:rPr>
              <a:t>为</a:t>
            </a:r>
            <a:r>
              <a:rPr lang="en-US" altLang="zh-CN" sz="2000" b="1" dirty="0">
                <a:latin typeface="黑体" panose="02010609060101010101" pitchFamily="49" charset="-122"/>
                <a:ea typeface="黑体" panose="02010609060101010101" pitchFamily="49" charset="-122"/>
              </a:rPr>
              <a:t>test</a:t>
            </a:r>
            <a:r>
              <a:rPr lang="zh-CN" altLang="zh-CN" sz="2000" b="1" dirty="0">
                <a:latin typeface="黑体" panose="02010609060101010101" pitchFamily="49" charset="-122"/>
                <a:ea typeface="黑体" panose="02010609060101010101" pitchFamily="49" charset="-122"/>
              </a:rPr>
              <a:t>的</a:t>
            </a:r>
            <a:r>
              <a:rPr lang="en-US" altLang="zh-CN" sz="2000" b="1" dirty="0">
                <a:latin typeface="黑体" panose="02010609060101010101" pitchFamily="49" charset="-122"/>
                <a:ea typeface="黑体" panose="02010609060101010101" pitchFamily="49" charset="-122"/>
              </a:rPr>
              <a:t>Bean</a:t>
            </a:r>
            <a:r>
              <a:rPr lang="zh-CN" altLang="zh-CN" sz="2000" b="1" dirty="0">
                <a:latin typeface="黑体" panose="02010609060101010101" pitchFamily="49" charset="-122"/>
                <a:ea typeface="黑体" panose="02010609060101010101" pitchFamily="49" charset="-122"/>
              </a:rPr>
              <a:t>，代码如下：</a:t>
            </a:r>
          </a:p>
          <a:p>
            <a:r>
              <a:rPr lang="en-US" altLang="zh-CN" sz="2000" b="1" dirty="0">
                <a:solidFill>
                  <a:srgbClr val="0F06BA"/>
                </a:solidFill>
                <a:latin typeface="黑体" panose="02010609060101010101" pitchFamily="49" charset="-122"/>
                <a:ea typeface="黑体" panose="02010609060101010101" pitchFamily="49" charset="-122"/>
              </a:rPr>
              <a:t>&lt;?xml version="1.0" encoding="UTF-8"?&gt;</a:t>
            </a:r>
            <a:endParaRPr lang="zh-CN" altLang="zh-CN" sz="2000" b="1" dirty="0">
              <a:solidFill>
                <a:srgbClr val="0F06BA"/>
              </a:solidFill>
              <a:latin typeface="黑体" panose="02010609060101010101" pitchFamily="49" charset="-122"/>
              <a:ea typeface="黑体" panose="02010609060101010101" pitchFamily="49" charset="-122"/>
            </a:endParaRPr>
          </a:p>
          <a:p>
            <a:r>
              <a:rPr lang="en-US" altLang="zh-CN" sz="2000" b="1" dirty="0">
                <a:solidFill>
                  <a:srgbClr val="0F06BA"/>
                </a:solidFill>
                <a:latin typeface="黑体" panose="02010609060101010101" pitchFamily="49" charset="-122"/>
                <a:ea typeface="黑体" panose="02010609060101010101" pitchFamily="49" charset="-122"/>
              </a:rPr>
              <a:t>&lt;beans xmlns="http://www.springframework.org/schema/beans"</a:t>
            </a:r>
            <a:endParaRPr lang="zh-CN" altLang="zh-CN" sz="2000" b="1" dirty="0">
              <a:solidFill>
                <a:srgbClr val="0F06BA"/>
              </a:solidFill>
              <a:latin typeface="黑体" panose="02010609060101010101" pitchFamily="49" charset="-122"/>
              <a:ea typeface="黑体" panose="02010609060101010101" pitchFamily="49" charset="-122"/>
            </a:endParaRPr>
          </a:p>
          <a:p>
            <a:r>
              <a:rPr lang="en-US" altLang="zh-CN" sz="2000" b="1" dirty="0">
                <a:solidFill>
                  <a:srgbClr val="0F06BA"/>
                </a:solidFill>
                <a:latin typeface="黑体" panose="02010609060101010101" pitchFamily="49" charset="-122"/>
                <a:ea typeface="黑体" panose="02010609060101010101" pitchFamily="49" charset="-122"/>
              </a:rPr>
              <a:t>	xmlns:xsi="http://www.w3.org/2001/XMLSchema-instance"</a:t>
            </a:r>
            <a:endParaRPr lang="zh-CN" altLang="zh-CN" sz="2000" b="1" dirty="0">
              <a:solidFill>
                <a:srgbClr val="0F06BA"/>
              </a:solidFill>
              <a:latin typeface="黑体" panose="02010609060101010101" pitchFamily="49" charset="-122"/>
              <a:ea typeface="黑体" panose="02010609060101010101" pitchFamily="49" charset="-122"/>
            </a:endParaRPr>
          </a:p>
          <a:p>
            <a:r>
              <a:rPr lang="en-US" altLang="zh-CN" sz="2000" b="1" dirty="0">
                <a:solidFill>
                  <a:srgbClr val="0F06BA"/>
                </a:solidFill>
                <a:latin typeface="黑体" panose="02010609060101010101" pitchFamily="49" charset="-122"/>
                <a:ea typeface="黑体" panose="02010609060101010101" pitchFamily="49" charset="-122"/>
              </a:rPr>
              <a:t>	xsi:schemaLocation="http://www.springframework.org/schema/beans</a:t>
            </a:r>
            <a:endParaRPr lang="zh-CN" altLang="zh-CN" sz="2000" b="1" dirty="0">
              <a:solidFill>
                <a:srgbClr val="0F06BA"/>
              </a:solidFill>
              <a:latin typeface="黑体" panose="02010609060101010101" pitchFamily="49" charset="-122"/>
              <a:ea typeface="黑体" panose="02010609060101010101" pitchFamily="49" charset="-122"/>
            </a:endParaRPr>
          </a:p>
          <a:p>
            <a:r>
              <a:rPr lang="en-US" altLang="zh-CN" sz="2000" b="1" dirty="0">
                <a:solidFill>
                  <a:srgbClr val="0F06BA"/>
                </a:solidFill>
                <a:latin typeface="黑体" panose="02010609060101010101" pitchFamily="49" charset="-122"/>
                <a:ea typeface="黑体" panose="02010609060101010101" pitchFamily="49" charset="-122"/>
              </a:rPr>
              <a:t>        http://www.springframework.org/schema/beans/spring-beans.xsd"&gt;</a:t>
            </a:r>
            <a:endParaRPr lang="zh-CN" altLang="zh-CN" sz="2000" b="1" dirty="0">
              <a:solidFill>
                <a:srgbClr val="0F06BA"/>
              </a:solidFill>
              <a:latin typeface="黑体" panose="02010609060101010101" pitchFamily="49" charset="-122"/>
              <a:ea typeface="黑体" panose="02010609060101010101" pitchFamily="49" charset="-122"/>
            </a:endParaRPr>
          </a:p>
          <a:p>
            <a:r>
              <a:rPr lang="en-US" altLang="zh-CN" sz="2000" b="1" dirty="0">
                <a:solidFill>
                  <a:srgbClr val="0F06BA"/>
                </a:solidFill>
                <a:latin typeface="黑体" panose="02010609060101010101" pitchFamily="49" charset="-122"/>
                <a:ea typeface="黑体" panose="02010609060101010101" pitchFamily="49" charset="-122"/>
              </a:rPr>
              <a:t>	&lt;!-- </a:t>
            </a:r>
            <a:r>
              <a:rPr lang="zh-CN" altLang="zh-CN" sz="2000" b="1" dirty="0">
                <a:solidFill>
                  <a:srgbClr val="0F06BA"/>
                </a:solidFill>
                <a:latin typeface="黑体" panose="02010609060101010101" pitchFamily="49" charset="-122"/>
                <a:ea typeface="黑体" panose="02010609060101010101" pitchFamily="49" charset="-122"/>
              </a:rPr>
              <a:t>将指定类</a:t>
            </a:r>
            <a:r>
              <a:rPr lang="en-US" altLang="zh-CN" sz="2000" b="1" dirty="0">
                <a:solidFill>
                  <a:srgbClr val="0F06BA"/>
                </a:solidFill>
                <a:latin typeface="黑体" panose="02010609060101010101" pitchFamily="49" charset="-122"/>
                <a:ea typeface="黑体" panose="02010609060101010101" pitchFamily="49" charset="-122"/>
              </a:rPr>
              <a:t>TestDaoImpl</a:t>
            </a:r>
            <a:r>
              <a:rPr lang="zh-CN" altLang="zh-CN" sz="2000" b="1" dirty="0">
                <a:solidFill>
                  <a:srgbClr val="0F06BA"/>
                </a:solidFill>
                <a:latin typeface="黑体" panose="02010609060101010101" pitchFamily="49" charset="-122"/>
                <a:ea typeface="黑体" panose="02010609060101010101" pitchFamily="49" charset="-122"/>
              </a:rPr>
              <a:t>配置给</a:t>
            </a:r>
            <a:r>
              <a:rPr lang="en-US" altLang="zh-CN" sz="2000" b="1" dirty="0">
                <a:solidFill>
                  <a:srgbClr val="0F06BA"/>
                </a:solidFill>
                <a:latin typeface="黑体" panose="02010609060101010101" pitchFamily="49" charset="-122"/>
                <a:ea typeface="黑体" panose="02010609060101010101" pitchFamily="49" charset="-122"/>
              </a:rPr>
              <a:t>Spring</a:t>
            </a:r>
            <a:r>
              <a:rPr lang="zh-CN" altLang="zh-CN" sz="2000" b="1" dirty="0">
                <a:solidFill>
                  <a:srgbClr val="0F06BA"/>
                </a:solidFill>
                <a:latin typeface="黑体" panose="02010609060101010101" pitchFamily="49" charset="-122"/>
                <a:ea typeface="黑体" panose="02010609060101010101" pitchFamily="49" charset="-122"/>
              </a:rPr>
              <a:t>，让</a:t>
            </a:r>
            <a:r>
              <a:rPr lang="en-US" altLang="zh-CN" sz="2000" b="1" dirty="0">
                <a:solidFill>
                  <a:srgbClr val="0F06BA"/>
                </a:solidFill>
                <a:latin typeface="黑体" panose="02010609060101010101" pitchFamily="49" charset="-122"/>
                <a:ea typeface="黑体" panose="02010609060101010101" pitchFamily="49" charset="-122"/>
              </a:rPr>
              <a:t>Spring</a:t>
            </a:r>
            <a:r>
              <a:rPr lang="zh-CN" altLang="zh-CN" sz="2000" b="1" dirty="0">
                <a:solidFill>
                  <a:srgbClr val="0F06BA"/>
                </a:solidFill>
                <a:latin typeface="黑体" panose="02010609060101010101" pitchFamily="49" charset="-122"/>
                <a:ea typeface="黑体" panose="02010609060101010101" pitchFamily="49" charset="-122"/>
              </a:rPr>
              <a:t>创建其实例</a:t>
            </a:r>
            <a:r>
              <a:rPr lang="en-US" altLang="zh-CN" sz="2000" b="1" dirty="0">
                <a:solidFill>
                  <a:srgbClr val="0F06BA"/>
                </a:solidFill>
                <a:latin typeface="黑体" panose="02010609060101010101" pitchFamily="49" charset="-122"/>
                <a:ea typeface="黑体" panose="02010609060101010101" pitchFamily="49" charset="-122"/>
              </a:rPr>
              <a:t> --&gt;</a:t>
            </a:r>
            <a:endParaRPr lang="zh-CN" altLang="zh-CN" sz="2000" b="1" dirty="0">
              <a:solidFill>
                <a:srgbClr val="0F06BA"/>
              </a:solidFill>
              <a:latin typeface="黑体" panose="02010609060101010101" pitchFamily="49" charset="-122"/>
              <a:ea typeface="黑体" panose="02010609060101010101" pitchFamily="49" charset="-122"/>
            </a:endParaRPr>
          </a:p>
          <a:p>
            <a:r>
              <a:rPr lang="en-US" altLang="zh-CN" sz="2000" b="1" dirty="0">
                <a:solidFill>
                  <a:srgbClr val="0F06BA"/>
                </a:solidFill>
                <a:latin typeface="黑体" panose="02010609060101010101" pitchFamily="49" charset="-122"/>
                <a:ea typeface="黑体" panose="02010609060101010101" pitchFamily="49" charset="-122"/>
              </a:rPr>
              <a:t>	&lt;bean id="test" class="dao.TestDaoImpl" /&gt;</a:t>
            </a:r>
            <a:endParaRPr lang="zh-CN" altLang="zh-CN" sz="2000" b="1" dirty="0">
              <a:solidFill>
                <a:srgbClr val="0F06BA"/>
              </a:solidFill>
              <a:latin typeface="黑体" panose="02010609060101010101" pitchFamily="49" charset="-122"/>
              <a:ea typeface="黑体" panose="02010609060101010101" pitchFamily="49" charset="-122"/>
            </a:endParaRPr>
          </a:p>
          <a:p>
            <a:r>
              <a:rPr lang="en-US" altLang="zh-CN" sz="2000" b="1" dirty="0">
                <a:solidFill>
                  <a:srgbClr val="0F06BA"/>
                </a:solidFill>
                <a:latin typeface="黑体" panose="02010609060101010101" pitchFamily="49" charset="-122"/>
                <a:ea typeface="黑体" panose="02010609060101010101" pitchFamily="49" charset="-122"/>
              </a:rPr>
              <a:t>&lt;/beans&gt;</a:t>
            </a:r>
            <a:endParaRPr lang="zh-CN" altLang="zh-CN" sz="2000" b="1" dirty="0">
              <a:solidFill>
                <a:srgbClr val="0F06BA"/>
              </a:solidFill>
              <a:latin typeface="黑体" panose="02010609060101010101" pitchFamily="49" charset="-122"/>
              <a:ea typeface="黑体" panose="02010609060101010101" pitchFamily="49" charset="-122"/>
            </a:endParaRPr>
          </a:p>
          <a:p>
            <a:endParaRPr lang="zh-CN" altLang="en-US" sz="2000" b="1" dirty="0">
              <a:latin typeface="黑体" panose="02010609060101010101" pitchFamily="49" charset="-122"/>
              <a:ea typeface="黑体" panose="02010609060101010101" pitchFamily="49"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a:xfrm>
            <a:off x="1981200" y="188913"/>
            <a:ext cx="8229600" cy="706437"/>
          </a:xfrm>
        </p:spPr>
        <p:txBody>
          <a:bodyPr vert="horz" wrap="square" lIns="91440" tIns="45720" rIns="91440" bIns="45720" anchor="ctr">
            <a:normAutofit/>
          </a:bodyPr>
          <a:lstStyle/>
          <a:p>
            <a:pPr>
              <a:buNone/>
            </a:pPr>
            <a:r>
              <a:rPr lang="de-DE" altLang="zh-CN" dirty="0"/>
              <a:t>5</a:t>
            </a:r>
            <a:r>
              <a:rPr lang="zh-CN" altLang="zh-CN" dirty="0"/>
              <a:t>．创建测试类</a:t>
            </a:r>
            <a:endParaRPr lang="zh-CN" altLang="en-US" dirty="0"/>
          </a:p>
        </p:txBody>
      </p:sp>
      <p:sp>
        <p:nvSpPr>
          <p:cNvPr id="38915" name="文本框 3"/>
          <p:cNvSpPr txBox="1"/>
          <p:nvPr/>
        </p:nvSpPr>
        <p:spPr>
          <a:xfrm>
            <a:off x="1703388" y="1125538"/>
            <a:ext cx="8964612" cy="3538220"/>
          </a:xfrm>
          <a:prstGeom prst="rect">
            <a:avLst/>
          </a:prstGeom>
          <a:noFill/>
          <a:ln w="9525">
            <a:noFill/>
          </a:ln>
        </p:spPr>
        <p:txBody>
          <a:bodyPr>
            <a:spAutoFit/>
          </a:bodyPr>
          <a:lstStyle/>
          <a:p>
            <a:r>
              <a:rPr lang="en-US" altLang="zh-CN" sz="1600" b="1" dirty="0">
                <a:solidFill>
                  <a:srgbClr val="0F06BA"/>
                </a:solidFill>
                <a:latin typeface="黑体" panose="02010609060101010101" pitchFamily="49" charset="-122"/>
                <a:ea typeface="黑体" panose="02010609060101010101" pitchFamily="49" charset="-122"/>
              </a:rPr>
              <a:t>package test;</a:t>
            </a:r>
            <a:endParaRPr lang="zh-CN" altLang="zh-CN" sz="1600" b="1" dirty="0">
              <a:solidFill>
                <a:srgbClr val="0F06BA"/>
              </a:solidFill>
              <a:latin typeface="黑体" panose="02010609060101010101" pitchFamily="49" charset="-122"/>
              <a:ea typeface="黑体" panose="02010609060101010101" pitchFamily="49" charset="-122"/>
            </a:endParaRPr>
          </a:p>
          <a:p>
            <a:r>
              <a:rPr lang="en-US" altLang="zh-CN" sz="1600" b="1" dirty="0">
                <a:solidFill>
                  <a:srgbClr val="0F06BA"/>
                </a:solidFill>
                <a:latin typeface="黑体" panose="02010609060101010101" pitchFamily="49" charset="-122"/>
                <a:ea typeface="黑体" panose="02010609060101010101" pitchFamily="49" charset="-122"/>
              </a:rPr>
              <a:t>import org.springframework.context.ApplicationContext;</a:t>
            </a:r>
            <a:endParaRPr lang="zh-CN" altLang="zh-CN" sz="1600" b="1" dirty="0">
              <a:solidFill>
                <a:srgbClr val="0F06BA"/>
              </a:solidFill>
              <a:latin typeface="黑体" panose="02010609060101010101" pitchFamily="49" charset="-122"/>
              <a:ea typeface="黑体" panose="02010609060101010101" pitchFamily="49" charset="-122"/>
            </a:endParaRPr>
          </a:p>
          <a:p>
            <a:r>
              <a:rPr lang="en-US" altLang="zh-CN" sz="1600" b="1" dirty="0">
                <a:solidFill>
                  <a:srgbClr val="0F06BA"/>
                </a:solidFill>
                <a:latin typeface="黑体" panose="02010609060101010101" pitchFamily="49" charset="-122"/>
                <a:ea typeface="黑体" panose="02010609060101010101" pitchFamily="49" charset="-122"/>
              </a:rPr>
              <a:t>import org.springframework.context.support.ClassPathXmlApplicationContext;</a:t>
            </a:r>
            <a:endParaRPr lang="zh-CN" altLang="zh-CN" sz="1600" b="1" dirty="0">
              <a:solidFill>
                <a:srgbClr val="0F06BA"/>
              </a:solidFill>
              <a:latin typeface="黑体" panose="02010609060101010101" pitchFamily="49" charset="-122"/>
              <a:ea typeface="黑体" panose="02010609060101010101" pitchFamily="49" charset="-122"/>
            </a:endParaRPr>
          </a:p>
          <a:p>
            <a:r>
              <a:rPr lang="en-US" altLang="zh-CN" sz="1600" b="1" dirty="0">
                <a:solidFill>
                  <a:srgbClr val="0F06BA"/>
                </a:solidFill>
                <a:latin typeface="黑体" panose="02010609060101010101" pitchFamily="49" charset="-122"/>
                <a:ea typeface="黑体" panose="02010609060101010101" pitchFamily="49" charset="-122"/>
              </a:rPr>
              <a:t>import dao.TestDao;</a:t>
            </a:r>
            <a:endParaRPr lang="zh-CN" altLang="zh-CN" sz="1600" b="1" dirty="0">
              <a:solidFill>
                <a:srgbClr val="0F06BA"/>
              </a:solidFill>
              <a:latin typeface="黑体" panose="02010609060101010101" pitchFamily="49" charset="-122"/>
              <a:ea typeface="黑体" panose="02010609060101010101" pitchFamily="49" charset="-122"/>
            </a:endParaRPr>
          </a:p>
          <a:p>
            <a:r>
              <a:rPr lang="en-US" altLang="zh-CN" sz="1600" b="1" dirty="0">
                <a:solidFill>
                  <a:srgbClr val="0F06BA"/>
                </a:solidFill>
                <a:latin typeface="黑体" panose="02010609060101010101" pitchFamily="49" charset="-122"/>
                <a:ea typeface="黑体" panose="02010609060101010101" pitchFamily="49" charset="-122"/>
              </a:rPr>
              <a:t>public class Test {</a:t>
            </a:r>
            <a:endParaRPr lang="zh-CN" altLang="zh-CN" sz="1600" b="1" dirty="0">
              <a:solidFill>
                <a:srgbClr val="0F06BA"/>
              </a:solidFill>
              <a:latin typeface="黑体" panose="02010609060101010101" pitchFamily="49" charset="-122"/>
              <a:ea typeface="黑体" panose="02010609060101010101" pitchFamily="49" charset="-122"/>
            </a:endParaRPr>
          </a:p>
          <a:p>
            <a:r>
              <a:rPr lang="en-US" altLang="zh-CN" sz="1600" b="1" dirty="0">
                <a:solidFill>
                  <a:srgbClr val="0F06BA"/>
                </a:solidFill>
                <a:latin typeface="黑体" panose="02010609060101010101" pitchFamily="49" charset="-122"/>
                <a:ea typeface="黑体" panose="02010609060101010101" pitchFamily="49" charset="-122"/>
              </a:rPr>
              <a:t>	public static void main(String[] args) {</a:t>
            </a:r>
            <a:endParaRPr lang="zh-CN" altLang="zh-CN" sz="1600" b="1" dirty="0">
              <a:solidFill>
                <a:srgbClr val="0F06BA"/>
              </a:solidFill>
              <a:latin typeface="黑体" panose="02010609060101010101" pitchFamily="49" charset="-122"/>
              <a:ea typeface="黑体" panose="02010609060101010101" pitchFamily="49" charset="-122"/>
            </a:endParaRPr>
          </a:p>
          <a:p>
            <a:r>
              <a:rPr lang="en-US" altLang="zh-CN" sz="1600" b="1" dirty="0">
                <a:solidFill>
                  <a:srgbClr val="0F06BA"/>
                </a:solidFill>
                <a:latin typeface="黑体" panose="02010609060101010101" pitchFamily="49" charset="-122"/>
                <a:ea typeface="黑体" panose="02010609060101010101" pitchFamily="49" charset="-122"/>
              </a:rPr>
              <a:t>		//</a:t>
            </a:r>
            <a:r>
              <a:rPr lang="zh-CN" altLang="zh-CN" sz="1600" b="1" dirty="0">
                <a:solidFill>
                  <a:srgbClr val="0F06BA"/>
                </a:solidFill>
                <a:latin typeface="黑体" panose="02010609060101010101" pitchFamily="49" charset="-122"/>
                <a:ea typeface="黑体" panose="02010609060101010101" pitchFamily="49" charset="-122"/>
              </a:rPr>
              <a:t>初始化</a:t>
            </a:r>
            <a:r>
              <a:rPr lang="en-US" altLang="zh-CN" sz="1600" b="1" dirty="0">
                <a:solidFill>
                  <a:srgbClr val="0F06BA"/>
                </a:solidFill>
                <a:latin typeface="黑体" panose="02010609060101010101" pitchFamily="49" charset="-122"/>
                <a:ea typeface="黑体" panose="02010609060101010101" pitchFamily="49" charset="-122"/>
              </a:rPr>
              <a:t>Spring</a:t>
            </a:r>
            <a:r>
              <a:rPr lang="zh-CN" altLang="zh-CN" sz="1600" b="1" dirty="0">
                <a:solidFill>
                  <a:srgbClr val="0F06BA"/>
                </a:solidFill>
                <a:latin typeface="黑体" panose="02010609060101010101" pitchFamily="49" charset="-122"/>
                <a:ea typeface="黑体" panose="02010609060101010101" pitchFamily="49" charset="-122"/>
              </a:rPr>
              <a:t>容器</a:t>
            </a:r>
            <a:r>
              <a:rPr lang="en-US" altLang="zh-CN" sz="1600" b="1" dirty="0">
                <a:solidFill>
                  <a:srgbClr val="0F06BA"/>
                </a:solidFill>
                <a:latin typeface="黑体" panose="02010609060101010101" pitchFamily="49" charset="-122"/>
                <a:ea typeface="黑体" panose="02010609060101010101" pitchFamily="49" charset="-122"/>
              </a:rPr>
              <a:t>ApplicationContext</a:t>
            </a:r>
            <a:r>
              <a:rPr lang="zh-CN" altLang="zh-CN" sz="1600" b="1" dirty="0">
                <a:solidFill>
                  <a:srgbClr val="0F06BA"/>
                </a:solidFill>
                <a:latin typeface="黑体" panose="02010609060101010101" pitchFamily="49" charset="-122"/>
                <a:ea typeface="黑体" panose="02010609060101010101" pitchFamily="49" charset="-122"/>
              </a:rPr>
              <a:t>，加载配置文件</a:t>
            </a:r>
          </a:p>
          <a:p>
            <a:r>
              <a:rPr lang="en-US" altLang="zh-CN" sz="1600" b="1" dirty="0">
                <a:solidFill>
                  <a:srgbClr val="0F06BA"/>
                </a:solidFill>
                <a:latin typeface="黑体" panose="02010609060101010101" pitchFamily="49" charset="-122"/>
                <a:ea typeface="黑体" panose="02010609060101010101" pitchFamily="49" charset="-122"/>
              </a:rPr>
              <a:t>		ApplicationContext appCon = new         ClassPathXmlApplicationContext("applicationContext.xml");</a:t>
            </a:r>
            <a:endParaRPr lang="zh-CN" altLang="zh-CN" sz="1600" b="1" dirty="0">
              <a:solidFill>
                <a:srgbClr val="0F06BA"/>
              </a:solidFill>
              <a:latin typeface="黑体" panose="02010609060101010101" pitchFamily="49" charset="-122"/>
              <a:ea typeface="黑体" panose="02010609060101010101" pitchFamily="49" charset="-122"/>
            </a:endParaRPr>
          </a:p>
          <a:p>
            <a:r>
              <a:rPr lang="en-US" altLang="zh-CN" sz="1600" b="1" dirty="0">
                <a:solidFill>
                  <a:srgbClr val="0F06BA"/>
                </a:solidFill>
                <a:latin typeface="黑体" panose="02010609060101010101" pitchFamily="49" charset="-122"/>
                <a:ea typeface="黑体" panose="02010609060101010101" pitchFamily="49" charset="-122"/>
              </a:rPr>
              <a:t>		//</a:t>
            </a:r>
            <a:r>
              <a:rPr lang="zh-CN" altLang="zh-CN" sz="1600" b="1" dirty="0">
                <a:solidFill>
                  <a:srgbClr val="0F06BA"/>
                </a:solidFill>
                <a:latin typeface="黑体" panose="02010609060101010101" pitchFamily="49" charset="-122"/>
                <a:ea typeface="黑体" panose="02010609060101010101" pitchFamily="49" charset="-122"/>
              </a:rPr>
              <a:t>通过容器获取</a:t>
            </a:r>
            <a:r>
              <a:rPr lang="en-US" altLang="zh-CN" sz="1600" b="1" dirty="0">
                <a:solidFill>
                  <a:srgbClr val="0F06BA"/>
                </a:solidFill>
                <a:latin typeface="黑体" panose="02010609060101010101" pitchFamily="49" charset="-122"/>
                <a:ea typeface="黑体" panose="02010609060101010101" pitchFamily="49" charset="-122"/>
              </a:rPr>
              <a:t>test</a:t>
            </a:r>
            <a:r>
              <a:rPr lang="zh-CN" altLang="zh-CN" sz="1600" b="1" dirty="0">
                <a:solidFill>
                  <a:srgbClr val="0F06BA"/>
                </a:solidFill>
                <a:latin typeface="黑体" panose="02010609060101010101" pitchFamily="49" charset="-122"/>
                <a:ea typeface="黑体" panose="02010609060101010101" pitchFamily="49" charset="-122"/>
              </a:rPr>
              <a:t>实例</a:t>
            </a:r>
          </a:p>
          <a:p>
            <a:r>
              <a:rPr lang="en-US" altLang="zh-CN" sz="1600" b="1" dirty="0">
                <a:solidFill>
                  <a:srgbClr val="0F06BA"/>
                </a:solidFill>
                <a:latin typeface="黑体" panose="02010609060101010101" pitchFamily="49" charset="-122"/>
                <a:ea typeface="黑体" panose="02010609060101010101" pitchFamily="49" charset="-122"/>
              </a:rPr>
              <a:t>		TestDao tt = (TestDao)appCon.getBean("test");//test</a:t>
            </a:r>
            <a:r>
              <a:rPr lang="zh-CN" altLang="zh-CN" sz="1600" b="1" dirty="0">
                <a:solidFill>
                  <a:srgbClr val="0F06BA"/>
                </a:solidFill>
                <a:latin typeface="黑体" panose="02010609060101010101" pitchFamily="49" charset="-122"/>
                <a:ea typeface="黑体" panose="02010609060101010101" pitchFamily="49" charset="-122"/>
              </a:rPr>
              <a:t>为配置文件中的</a:t>
            </a:r>
            <a:r>
              <a:rPr lang="en-US" altLang="zh-CN" sz="1600" b="1" dirty="0">
                <a:solidFill>
                  <a:srgbClr val="0F06BA"/>
                </a:solidFill>
                <a:latin typeface="黑体" panose="02010609060101010101" pitchFamily="49" charset="-122"/>
                <a:ea typeface="黑体" panose="02010609060101010101" pitchFamily="49" charset="-122"/>
              </a:rPr>
              <a:t>id</a:t>
            </a:r>
            <a:endParaRPr lang="zh-CN" altLang="zh-CN" sz="1600" b="1" dirty="0">
              <a:solidFill>
                <a:srgbClr val="0F06BA"/>
              </a:solidFill>
              <a:latin typeface="黑体" panose="02010609060101010101" pitchFamily="49" charset="-122"/>
              <a:ea typeface="黑体" panose="02010609060101010101" pitchFamily="49" charset="-122"/>
            </a:endParaRPr>
          </a:p>
          <a:p>
            <a:r>
              <a:rPr lang="en-US" altLang="zh-CN" sz="1600" b="1" dirty="0">
                <a:solidFill>
                  <a:srgbClr val="0F06BA"/>
                </a:solidFill>
                <a:latin typeface="黑体" panose="02010609060101010101" pitchFamily="49" charset="-122"/>
                <a:ea typeface="黑体" panose="02010609060101010101" pitchFamily="49" charset="-122"/>
              </a:rPr>
              <a:t>		tt.sayHello();</a:t>
            </a:r>
            <a:endParaRPr lang="zh-CN" altLang="zh-CN" sz="1600" b="1" dirty="0">
              <a:solidFill>
                <a:srgbClr val="0F06BA"/>
              </a:solidFill>
              <a:latin typeface="黑体" panose="02010609060101010101" pitchFamily="49" charset="-122"/>
              <a:ea typeface="黑体" panose="02010609060101010101" pitchFamily="49" charset="-122"/>
            </a:endParaRPr>
          </a:p>
          <a:p>
            <a:r>
              <a:rPr lang="en-US" altLang="zh-CN" sz="1600" b="1" dirty="0">
                <a:solidFill>
                  <a:srgbClr val="0F06BA"/>
                </a:solidFill>
                <a:latin typeface="黑体" panose="02010609060101010101" pitchFamily="49" charset="-122"/>
                <a:ea typeface="黑体" panose="02010609060101010101" pitchFamily="49" charset="-122"/>
              </a:rPr>
              <a:t>	}</a:t>
            </a:r>
            <a:endParaRPr lang="zh-CN" altLang="zh-CN" sz="1600" b="1" dirty="0">
              <a:solidFill>
                <a:srgbClr val="0F06BA"/>
              </a:solidFill>
              <a:latin typeface="黑体" panose="02010609060101010101" pitchFamily="49" charset="-122"/>
              <a:ea typeface="黑体" panose="02010609060101010101" pitchFamily="49" charset="-122"/>
            </a:endParaRPr>
          </a:p>
          <a:p>
            <a:r>
              <a:rPr lang="en-US" altLang="zh-CN" sz="1600" b="1" dirty="0">
                <a:solidFill>
                  <a:srgbClr val="0F06BA"/>
                </a:solidFill>
                <a:latin typeface="黑体" panose="02010609060101010101" pitchFamily="49" charset="-122"/>
                <a:ea typeface="黑体" panose="02010609060101010101" pitchFamily="49" charset="-122"/>
              </a:rPr>
              <a:t>}</a:t>
            </a:r>
            <a:endParaRPr lang="zh-CN" altLang="en-US" sz="1600" b="1" dirty="0">
              <a:solidFill>
                <a:srgbClr val="0F06BA"/>
              </a:solidFill>
              <a:latin typeface="黑体" panose="02010609060101010101" pitchFamily="49" charset="-122"/>
              <a:ea typeface="黑体" panose="02010609060101010101" pitchFamily="49"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69" name="文本框 68"/>
          <p:cNvSpPr txBox="1"/>
          <p:nvPr/>
        </p:nvSpPr>
        <p:spPr>
          <a:xfrm>
            <a:off x="5104781" y="2438097"/>
            <a:ext cx="4124279" cy="523220"/>
          </a:xfrm>
          <a:prstGeom prst="rect">
            <a:avLst/>
          </a:prstGeom>
          <a:gradFill>
            <a:gsLst>
              <a:gs pos="0">
                <a:srgbClr val="CA687F"/>
              </a:gs>
              <a:gs pos="18000">
                <a:srgbClr val="CA687F"/>
              </a:gs>
              <a:gs pos="100000">
                <a:srgbClr val="E7B2C4"/>
              </a:gs>
            </a:gsLst>
            <a:lin ang="5400000" scaled="0"/>
          </a:gradFill>
          <a:effectLst/>
        </p:spPr>
        <p:txBody>
          <a:bodyPr wrap="square" rtlCol="0">
            <a:spAutoFit/>
          </a:bodyPr>
          <a:lstStyle/>
          <a:p>
            <a:pPr algn="ctr"/>
            <a:r>
              <a:rPr lang="en-US" altLang="zh-CN" sz="2800" b="1" dirty="0" err="1">
                <a:solidFill>
                  <a:schemeClr val="bg1"/>
                </a:solidFill>
              </a:rPr>
              <a:t>MyEclipse</a:t>
            </a:r>
            <a:r>
              <a:rPr lang="zh-CN" altLang="zh-CN" sz="2800" b="1" dirty="0">
                <a:solidFill>
                  <a:schemeClr val="bg1"/>
                </a:solidFill>
              </a:rPr>
              <a:t>的安装与配置</a:t>
            </a:r>
          </a:p>
        </p:txBody>
      </p:sp>
      <p:sp>
        <p:nvSpPr>
          <p:cNvPr id="129" name="文本框 128"/>
          <p:cNvSpPr txBox="1"/>
          <p:nvPr/>
        </p:nvSpPr>
        <p:spPr>
          <a:xfrm>
            <a:off x="4214356" y="2373075"/>
            <a:ext cx="828000" cy="707886"/>
          </a:xfrm>
          <a:prstGeom prst="rect">
            <a:avLst/>
          </a:prstGeom>
          <a:noFill/>
          <a:ln>
            <a:noFill/>
          </a:ln>
        </p:spPr>
        <p:txBody>
          <a:bodyPr wrap="square" rtlCol="0">
            <a:spAutoFit/>
          </a:bodyPr>
          <a:lstStyle/>
          <a:p>
            <a:pPr algn="ctr"/>
            <a:r>
              <a:rPr lang="en-US" altLang="zh-CN" sz="4000" b="1" dirty="0">
                <a:solidFill>
                  <a:schemeClr val="bg1"/>
                </a:solidFill>
                <a:latin typeface="微软雅黑" panose="020B0503020204020204" charset="-122"/>
                <a:ea typeface="微软雅黑" panose="020B0503020204020204" charset="-122"/>
              </a:rPr>
              <a:t>03</a:t>
            </a:r>
          </a:p>
        </p:txBody>
      </p:sp>
      <p:sp>
        <p:nvSpPr>
          <p:cNvPr id="130" name="矩形 129"/>
          <p:cNvSpPr/>
          <p:nvPr/>
        </p:nvSpPr>
        <p:spPr>
          <a:xfrm>
            <a:off x="4214356" y="2313018"/>
            <a:ext cx="828000" cy="828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TextBox 1"/>
          <p:cNvSpPr txBox="1"/>
          <p:nvPr/>
        </p:nvSpPr>
        <p:spPr>
          <a:xfrm>
            <a:off x="5105569" y="3124420"/>
            <a:ext cx="4559087" cy="461665"/>
          </a:xfrm>
          <a:prstGeom prst="rect">
            <a:avLst/>
          </a:prstGeom>
          <a:noFill/>
        </p:spPr>
        <p:txBody>
          <a:bodyPr wrap="square" rtlCol="0">
            <a:spAutoFit/>
          </a:bodyPr>
          <a:lstStyle/>
          <a:p>
            <a:r>
              <a:rPr lang="en-US" altLang="zh-CN" sz="2400" b="1" dirty="0"/>
              <a:t>1</a:t>
            </a:r>
            <a:r>
              <a:rPr lang="zh-CN" altLang="zh-CN" sz="2400" b="1" dirty="0"/>
              <a:t>．下载安装包</a:t>
            </a:r>
            <a:endParaRPr lang="zh-CN" altLang="zh-CN" sz="2400" dirty="0"/>
          </a:p>
        </p:txBody>
      </p:sp>
      <p:sp>
        <p:nvSpPr>
          <p:cNvPr id="20" name="TextBox 19"/>
          <p:cNvSpPr txBox="1"/>
          <p:nvPr/>
        </p:nvSpPr>
        <p:spPr>
          <a:xfrm>
            <a:off x="5117362" y="3493752"/>
            <a:ext cx="2855006" cy="461665"/>
          </a:xfrm>
          <a:prstGeom prst="rect">
            <a:avLst/>
          </a:prstGeom>
          <a:noFill/>
        </p:spPr>
        <p:txBody>
          <a:bodyPr wrap="square" rtlCol="0">
            <a:spAutoFit/>
          </a:bodyPr>
          <a:lstStyle/>
          <a:p>
            <a:r>
              <a:rPr lang="en-US" altLang="zh-CN" sz="2400" b="1" dirty="0"/>
              <a:t>3</a:t>
            </a:r>
            <a:r>
              <a:rPr lang="zh-CN" altLang="zh-CN" sz="2400" b="1" dirty="0"/>
              <a:t>．初始启动</a:t>
            </a:r>
            <a:endParaRPr lang="zh-CN" altLang="zh-CN" sz="2400" dirty="0"/>
          </a:p>
        </p:txBody>
      </p:sp>
      <p:sp>
        <p:nvSpPr>
          <p:cNvPr id="21" name="TextBox 20"/>
          <p:cNvSpPr txBox="1"/>
          <p:nvPr/>
        </p:nvSpPr>
        <p:spPr>
          <a:xfrm>
            <a:off x="7399979" y="3117252"/>
            <a:ext cx="4267966" cy="461665"/>
          </a:xfrm>
          <a:prstGeom prst="rect">
            <a:avLst/>
          </a:prstGeom>
          <a:noFill/>
        </p:spPr>
        <p:txBody>
          <a:bodyPr wrap="square" rtlCol="0">
            <a:spAutoFit/>
          </a:bodyPr>
          <a:lstStyle/>
          <a:p>
            <a:r>
              <a:rPr lang="en-US" altLang="zh-CN" sz="2400" b="1" dirty="0"/>
              <a:t>2</a:t>
            </a:r>
            <a:r>
              <a:rPr lang="zh-CN" altLang="zh-CN" sz="2400" b="1" dirty="0"/>
              <a:t>．安装</a:t>
            </a:r>
            <a:r>
              <a:rPr lang="en-US" altLang="zh-CN" sz="2400" b="1" dirty="0" err="1"/>
              <a:t>MyEclipse</a:t>
            </a:r>
            <a:endParaRPr lang="zh-CN" altLang="zh-CN" sz="2400" dirty="0"/>
          </a:p>
        </p:txBody>
      </p:sp>
      <p:sp>
        <p:nvSpPr>
          <p:cNvPr id="22" name="TextBox 21"/>
          <p:cNvSpPr txBox="1"/>
          <p:nvPr/>
        </p:nvSpPr>
        <p:spPr>
          <a:xfrm>
            <a:off x="7385112" y="3504019"/>
            <a:ext cx="2987716" cy="461665"/>
          </a:xfrm>
          <a:prstGeom prst="rect">
            <a:avLst/>
          </a:prstGeom>
          <a:noFill/>
        </p:spPr>
        <p:txBody>
          <a:bodyPr wrap="square" rtlCol="0">
            <a:spAutoFit/>
          </a:bodyPr>
          <a:lstStyle/>
          <a:p>
            <a:r>
              <a:rPr lang="en-US" altLang="zh-CN" sz="2400" b="1" dirty="0"/>
              <a:t>4</a:t>
            </a:r>
            <a:r>
              <a:rPr lang="zh-CN" altLang="zh-CN" sz="2400" b="1" dirty="0"/>
              <a:t>．初次使用须注册</a:t>
            </a:r>
            <a:endParaRPr lang="zh-CN" altLang="zh-CN" sz="2400" dirty="0"/>
          </a:p>
        </p:txBody>
      </p:sp>
    </p:spTree>
    <p:custDataLst>
      <p:tags r:id="rId1"/>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273464" y="282012"/>
            <a:ext cx="4713205" cy="461665"/>
          </a:xfrm>
          <a:prstGeom prst="rect">
            <a:avLst/>
          </a:prstGeom>
          <a:noFill/>
        </p:spPr>
        <p:txBody>
          <a:bodyPr wrap="square" rtlCol="0">
            <a:spAutoFit/>
          </a:bodyPr>
          <a:lstStyle/>
          <a:p>
            <a:r>
              <a:rPr lang="en-US" altLang="zh-CN" sz="2400" b="1" dirty="0">
                <a:solidFill>
                  <a:schemeClr val="bg1"/>
                </a:solidFill>
              </a:rPr>
              <a:t>1</a:t>
            </a:r>
            <a:r>
              <a:rPr lang="zh-CN" altLang="zh-CN" sz="2400" b="1" dirty="0">
                <a:solidFill>
                  <a:schemeClr val="bg1"/>
                </a:solidFill>
              </a:rPr>
              <a:t>．下载安装包</a:t>
            </a:r>
            <a:endParaRPr lang="zh-CN" altLang="zh-CN" sz="2400" dirty="0">
              <a:solidFill>
                <a:schemeClr val="bg1"/>
              </a:solidFill>
            </a:endParaRPr>
          </a:p>
        </p:txBody>
      </p:sp>
      <p:sp>
        <p:nvSpPr>
          <p:cNvPr id="3" name="TextBox 2"/>
          <p:cNvSpPr txBox="1"/>
          <p:nvPr/>
        </p:nvSpPr>
        <p:spPr>
          <a:xfrm>
            <a:off x="783384" y="770612"/>
            <a:ext cx="9792586" cy="1569660"/>
          </a:xfrm>
          <a:prstGeom prst="rect">
            <a:avLst/>
          </a:prstGeom>
          <a:noFill/>
        </p:spPr>
        <p:txBody>
          <a:bodyPr wrap="square" rtlCol="0">
            <a:spAutoFit/>
          </a:bodyPr>
          <a:lstStyle/>
          <a:p>
            <a:pPr indent="446405"/>
            <a:r>
              <a:rPr lang="zh-CN" altLang="zh-CN" sz="2400" dirty="0"/>
              <a:t>目前，由北京慧都科技有限公司与</a:t>
            </a:r>
            <a:r>
              <a:rPr lang="en-US" altLang="zh-CN" sz="2400" dirty="0" err="1"/>
              <a:t>Genuitec</a:t>
            </a:r>
            <a:r>
              <a:rPr lang="zh-CN" altLang="zh-CN" sz="2400" dirty="0"/>
              <a:t>公司合作运营</a:t>
            </a:r>
            <a:r>
              <a:rPr lang="en-US" altLang="zh-CN" sz="2400" dirty="0" err="1"/>
              <a:t>MyEclipse</a:t>
            </a:r>
            <a:r>
              <a:rPr lang="zh-CN" altLang="zh-CN" sz="2400" dirty="0"/>
              <a:t>中国官网，网址为：</a:t>
            </a:r>
            <a:r>
              <a:rPr lang="en-US" altLang="zh-CN" sz="2400" dirty="0"/>
              <a:t>http://www.myeclipsecn.com/</a:t>
            </a:r>
            <a:r>
              <a:rPr lang="zh-CN" altLang="zh-CN" sz="2400" dirty="0"/>
              <a:t>，专为国内用户提供</a:t>
            </a:r>
            <a:r>
              <a:rPr lang="en-US" altLang="zh-CN" sz="2400" dirty="0" err="1"/>
              <a:t>MyEclipse</a:t>
            </a:r>
            <a:r>
              <a:rPr lang="zh-CN" altLang="zh-CN" sz="2400" dirty="0"/>
              <a:t>软件的下载和技术支持服务，进入其下载主页，点击“推荐本地下载”→“</a:t>
            </a:r>
            <a:r>
              <a:rPr lang="en-US" altLang="zh-CN" sz="2400" dirty="0"/>
              <a:t>Windows</a:t>
            </a:r>
            <a:r>
              <a:rPr lang="zh-CN" altLang="zh-CN" sz="2400" dirty="0"/>
              <a:t>”图标下的“离线版”链接，如图</a:t>
            </a:r>
            <a:r>
              <a:rPr lang="en-US" altLang="zh-CN" sz="2400" dirty="0"/>
              <a:t>1.17</a:t>
            </a:r>
            <a:r>
              <a:rPr lang="zh-CN" altLang="zh-CN" sz="2400" dirty="0"/>
              <a:t>所示。</a:t>
            </a: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2451553" y="2479180"/>
          <a:ext cx="6836735" cy="4289152"/>
        </p:xfrm>
        <a:graphic>
          <a:graphicData uri="http://schemas.openxmlformats.org/presentationml/2006/ole">
            <mc:AlternateContent xmlns:mc="http://schemas.openxmlformats.org/markup-compatibility/2006">
              <mc:Choice xmlns:v="urn:schemas-microsoft-com:vml" Requires="v">
                <p:oleObj name="Visio" r:id="rId2" imgW="13436600" imgH="8445500" progId="Visio.Drawing.11">
                  <p:embed/>
                </p:oleObj>
              </mc:Choice>
              <mc:Fallback>
                <p:oleObj name="Visio" r:id="rId2" imgW="13436600" imgH="8445500" progId="Visio.Drawing.11">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1553" y="2479180"/>
                        <a:ext cx="6836735" cy="4289152"/>
                      </a:xfrm>
                      <a:prstGeom prst="rect">
                        <a:avLst/>
                      </a:prstGeom>
                      <a:noFill/>
                    </p:spPr>
                  </p:pic>
                </p:oleObj>
              </mc:Fallback>
            </mc:AlternateContent>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273464" y="282012"/>
            <a:ext cx="4713205" cy="461665"/>
          </a:xfrm>
          <a:prstGeom prst="rect">
            <a:avLst/>
          </a:prstGeom>
          <a:noFill/>
        </p:spPr>
        <p:txBody>
          <a:bodyPr wrap="square" rtlCol="0">
            <a:spAutoFit/>
          </a:bodyPr>
          <a:lstStyle/>
          <a:p>
            <a:r>
              <a:rPr lang="en-US" altLang="zh-CN" sz="2400" b="1" dirty="0">
                <a:solidFill>
                  <a:schemeClr val="bg1"/>
                </a:solidFill>
              </a:rPr>
              <a:t>2</a:t>
            </a:r>
            <a:r>
              <a:rPr lang="zh-CN" altLang="zh-CN" sz="2400" b="1" dirty="0">
                <a:solidFill>
                  <a:schemeClr val="bg1"/>
                </a:solidFill>
              </a:rPr>
              <a:t>．安装</a:t>
            </a:r>
            <a:r>
              <a:rPr lang="en-US" altLang="zh-CN" sz="2400" b="1" dirty="0" err="1">
                <a:solidFill>
                  <a:schemeClr val="bg1"/>
                </a:solidFill>
              </a:rPr>
              <a:t>MyEclipse</a:t>
            </a:r>
            <a:endParaRPr lang="zh-CN" altLang="zh-CN" sz="2400" dirty="0">
              <a:solidFill>
                <a:schemeClr val="bg1"/>
              </a:solidFill>
            </a:endParaRPr>
          </a:p>
        </p:txBody>
      </p:sp>
      <p:sp>
        <p:nvSpPr>
          <p:cNvPr id="3" name="矩形 2"/>
          <p:cNvSpPr/>
          <p:nvPr/>
        </p:nvSpPr>
        <p:spPr>
          <a:xfrm>
            <a:off x="1346790" y="1032486"/>
            <a:ext cx="8084289" cy="830997"/>
          </a:xfrm>
          <a:prstGeom prst="rect">
            <a:avLst/>
          </a:prstGeom>
        </p:spPr>
        <p:txBody>
          <a:bodyPr wrap="square">
            <a:spAutoFit/>
          </a:bodyPr>
          <a:lstStyle/>
          <a:p>
            <a:pPr latinLnBrk="1"/>
            <a:r>
              <a:rPr lang="zh-CN" altLang="zh-CN" sz="2400" dirty="0"/>
              <a:t>双击执行离线安装程序，启动安装向导，单击【</a:t>
            </a:r>
            <a:r>
              <a:rPr lang="en-US" altLang="zh-CN" sz="2400" dirty="0"/>
              <a:t>Next</a:t>
            </a:r>
            <a:r>
              <a:rPr lang="zh-CN" altLang="zh-CN" sz="2400" dirty="0"/>
              <a:t>】按钮，如图</a:t>
            </a:r>
            <a:r>
              <a:rPr lang="en-US" altLang="zh-CN" sz="2400" dirty="0"/>
              <a:t>1.18</a:t>
            </a:r>
            <a:r>
              <a:rPr lang="zh-CN" altLang="zh-CN" sz="2400" dirty="0"/>
              <a:t>所示。</a:t>
            </a:r>
          </a:p>
        </p:txBody>
      </p:sp>
      <p:pic>
        <p:nvPicPr>
          <p:cNvPr id="2048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1412" y="1974547"/>
            <a:ext cx="6399914" cy="4538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273464" y="282012"/>
            <a:ext cx="4713205" cy="461665"/>
          </a:xfrm>
          <a:prstGeom prst="rect">
            <a:avLst/>
          </a:prstGeom>
          <a:noFill/>
        </p:spPr>
        <p:txBody>
          <a:bodyPr wrap="square" rtlCol="0">
            <a:spAutoFit/>
          </a:bodyPr>
          <a:lstStyle/>
          <a:p>
            <a:r>
              <a:rPr lang="en-US" altLang="zh-CN" sz="2400" b="1" dirty="0">
                <a:solidFill>
                  <a:schemeClr val="bg1"/>
                </a:solidFill>
              </a:rPr>
              <a:t>2</a:t>
            </a:r>
            <a:r>
              <a:rPr lang="zh-CN" altLang="zh-CN" sz="2400" b="1" dirty="0">
                <a:solidFill>
                  <a:schemeClr val="bg1"/>
                </a:solidFill>
              </a:rPr>
              <a:t>．安装</a:t>
            </a:r>
            <a:r>
              <a:rPr lang="en-US" altLang="zh-CN" sz="2400" b="1" dirty="0" err="1">
                <a:solidFill>
                  <a:schemeClr val="bg1"/>
                </a:solidFill>
              </a:rPr>
              <a:t>MyEclipse</a:t>
            </a:r>
            <a:endParaRPr lang="zh-CN" altLang="zh-CN" sz="2400" dirty="0">
              <a:solidFill>
                <a:schemeClr val="bg1"/>
              </a:solidFill>
            </a:endParaRPr>
          </a:p>
        </p:txBody>
      </p:sp>
      <p:sp>
        <p:nvSpPr>
          <p:cNvPr id="3" name="TextBox 2"/>
          <p:cNvSpPr txBox="1"/>
          <p:nvPr/>
        </p:nvSpPr>
        <p:spPr>
          <a:xfrm>
            <a:off x="635670" y="826751"/>
            <a:ext cx="9856382" cy="1938992"/>
          </a:xfrm>
          <a:prstGeom prst="rect">
            <a:avLst/>
          </a:prstGeom>
          <a:noFill/>
        </p:spPr>
        <p:txBody>
          <a:bodyPr wrap="square" rtlCol="0">
            <a:spAutoFit/>
          </a:bodyPr>
          <a:lstStyle/>
          <a:p>
            <a:pPr indent="446405"/>
            <a:r>
              <a:rPr lang="zh-CN" altLang="zh-CN" sz="2400" dirty="0"/>
              <a:t>在向导“</a:t>
            </a:r>
            <a:r>
              <a:rPr lang="en-US" altLang="zh-CN" sz="2400" dirty="0"/>
              <a:t>License</a:t>
            </a:r>
            <a:r>
              <a:rPr lang="zh-CN" altLang="zh-CN" sz="2400" dirty="0"/>
              <a:t>”页勾选“</a:t>
            </a:r>
            <a:r>
              <a:rPr lang="en-US" altLang="zh-CN" sz="2400" dirty="0"/>
              <a:t>I accept the terms of the license agreement</a:t>
            </a:r>
            <a:r>
              <a:rPr lang="zh-CN" altLang="zh-CN" sz="2400" dirty="0"/>
              <a:t>”同意许可协议条款，单击【</a:t>
            </a:r>
            <a:r>
              <a:rPr lang="en-US" altLang="zh-CN" sz="2400" dirty="0"/>
              <a:t>Next</a:t>
            </a:r>
            <a:r>
              <a:rPr lang="zh-CN" altLang="zh-CN" sz="2400" dirty="0"/>
              <a:t>】按钮继续，接下来的每一步都采用默认设置（不再展开），直至最后安装完成，在“</a:t>
            </a:r>
            <a:r>
              <a:rPr lang="en-US" altLang="zh-CN" sz="2400" dirty="0"/>
              <a:t>Installation</a:t>
            </a:r>
            <a:r>
              <a:rPr lang="zh-CN" altLang="zh-CN" sz="2400" dirty="0"/>
              <a:t>”页确保已勾选了“</a:t>
            </a:r>
            <a:r>
              <a:rPr lang="en-US" altLang="zh-CN" sz="2400" dirty="0"/>
              <a:t>Launch </a:t>
            </a:r>
            <a:r>
              <a:rPr lang="en-US" altLang="zh-CN" sz="2400" dirty="0" err="1"/>
              <a:t>MyEclipse</a:t>
            </a:r>
            <a:r>
              <a:rPr lang="en-US" altLang="zh-CN" sz="2400" dirty="0"/>
              <a:t> 2017 CI</a:t>
            </a:r>
            <a:r>
              <a:rPr lang="zh-CN" altLang="zh-CN" sz="2400" dirty="0"/>
              <a:t>”，再单击【</a:t>
            </a:r>
            <a:r>
              <a:rPr lang="en-US" altLang="zh-CN" sz="2400" dirty="0"/>
              <a:t>Finish</a:t>
            </a:r>
            <a:r>
              <a:rPr lang="zh-CN" altLang="zh-CN" sz="2400" dirty="0"/>
              <a:t>】按钮结束安装过程，如图</a:t>
            </a:r>
            <a:r>
              <a:rPr lang="en-US" altLang="zh-CN" sz="2400" dirty="0"/>
              <a:t>1.19</a:t>
            </a:r>
            <a:r>
              <a:rPr lang="zh-CN" altLang="zh-CN" sz="2400" dirty="0"/>
              <a:t>所示。</a:t>
            </a:r>
            <a:endParaRPr lang="zh-CN" altLang="en-US" sz="2400"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1520670" y="3076400"/>
          <a:ext cx="8282762" cy="2954849"/>
        </p:xfrm>
        <a:graphic>
          <a:graphicData uri="http://schemas.openxmlformats.org/presentationml/2006/ole">
            <mc:AlternateContent xmlns:mc="http://schemas.openxmlformats.org/markup-compatibility/2006">
              <mc:Choice xmlns:v="urn:schemas-microsoft-com:vml" Requires="v">
                <p:oleObj name="Visio" r:id="rId2" imgW="15786100" imgH="5638800" progId="Visio.Drawing.11">
                  <p:embed/>
                </p:oleObj>
              </mc:Choice>
              <mc:Fallback>
                <p:oleObj name="Visio" r:id="rId2" imgW="15786100" imgH="5638800" progId="Visio.Drawing.11">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0670" y="3076400"/>
                        <a:ext cx="8282762" cy="2954849"/>
                      </a:xfrm>
                      <a:prstGeom prst="rect">
                        <a:avLst/>
                      </a:prstGeom>
                      <a:noFill/>
                    </p:spPr>
                  </p:pic>
                </p:oleObj>
              </mc:Fallback>
            </mc:AlternateContent>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273464" y="282012"/>
            <a:ext cx="4713205" cy="461665"/>
          </a:xfrm>
          <a:prstGeom prst="rect">
            <a:avLst/>
          </a:prstGeom>
          <a:noFill/>
        </p:spPr>
        <p:txBody>
          <a:bodyPr wrap="square" rtlCol="0">
            <a:spAutoFit/>
          </a:bodyPr>
          <a:lstStyle/>
          <a:p>
            <a:r>
              <a:rPr lang="en-US" altLang="zh-CN" sz="2400" b="1" dirty="0">
                <a:solidFill>
                  <a:schemeClr val="bg1"/>
                </a:solidFill>
              </a:rPr>
              <a:t>3</a:t>
            </a:r>
            <a:r>
              <a:rPr lang="zh-CN" altLang="zh-CN" sz="2400" b="1" dirty="0">
                <a:solidFill>
                  <a:schemeClr val="bg1"/>
                </a:solidFill>
              </a:rPr>
              <a:t>．初始启动</a:t>
            </a:r>
            <a:endParaRPr lang="zh-CN" altLang="zh-CN" sz="2400" dirty="0">
              <a:solidFill>
                <a:schemeClr val="bg1"/>
              </a:solidFill>
            </a:endParaRPr>
          </a:p>
        </p:txBody>
      </p:sp>
      <p:sp>
        <p:nvSpPr>
          <p:cNvPr id="3" name="TextBox 2"/>
          <p:cNvSpPr txBox="1"/>
          <p:nvPr/>
        </p:nvSpPr>
        <p:spPr>
          <a:xfrm>
            <a:off x="1031358" y="829340"/>
            <a:ext cx="9952075" cy="2677656"/>
          </a:xfrm>
          <a:prstGeom prst="rect">
            <a:avLst/>
          </a:prstGeom>
          <a:noFill/>
        </p:spPr>
        <p:txBody>
          <a:bodyPr wrap="square" rtlCol="0">
            <a:spAutoFit/>
          </a:bodyPr>
          <a:lstStyle/>
          <a:p>
            <a:pPr indent="446405"/>
            <a:r>
              <a:rPr lang="zh-CN" altLang="zh-CN" sz="2400" dirty="0"/>
              <a:t>安装一完成</a:t>
            </a:r>
            <a:r>
              <a:rPr lang="en-US" altLang="zh-CN" sz="2400" dirty="0" err="1"/>
              <a:t>MyEclipse</a:t>
            </a:r>
            <a:r>
              <a:rPr lang="en-US" altLang="zh-CN" sz="2400" dirty="0"/>
              <a:t> 2017</a:t>
            </a:r>
            <a:r>
              <a:rPr lang="zh-CN" altLang="zh-CN" sz="2400" dirty="0"/>
              <a:t>就会启动，初启时会弹出【</a:t>
            </a:r>
            <a:r>
              <a:rPr lang="en-US" altLang="zh-CN" sz="2400" dirty="0"/>
              <a:t>Eclipse Launcher</a:t>
            </a:r>
            <a:r>
              <a:rPr lang="zh-CN" altLang="zh-CN" sz="2400" dirty="0"/>
              <a:t>】对话框要求用户选择一个工作区（</a:t>
            </a:r>
            <a:r>
              <a:rPr lang="en-US" altLang="zh-CN" sz="2400" dirty="0"/>
              <a:t>Workspace</a:t>
            </a:r>
            <a:r>
              <a:rPr lang="zh-CN" altLang="zh-CN" sz="2400" dirty="0"/>
              <a:t>），也就是用于存放用户项目（所开发的程序）的地方，这里取默认值即可，默认的工作区所在目录路径为“</a:t>
            </a:r>
            <a:r>
              <a:rPr lang="en-US" altLang="zh-CN" sz="2400" dirty="0"/>
              <a:t>C:\Users\Administrator\Workspaces\MyEclipse 2017 CI</a:t>
            </a:r>
            <a:r>
              <a:rPr lang="zh-CN" altLang="zh-CN" sz="2400" dirty="0"/>
              <a:t>”，如图</a:t>
            </a:r>
            <a:r>
              <a:rPr lang="en-US" altLang="zh-CN" sz="2400" dirty="0"/>
              <a:t>1.20</a:t>
            </a:r>
            <a:r>
              <a:rPr lang="zh-CN" altLang="zh-CN" sz="2400" dirty="0"/>
              <a:t>所示，为避免每次启动都要选择工作区的麻烦，可勾选下方的“</a:t>
            </a:r>
            <a:r>
              <a:rPr lang="en-US" altLang="zh-CN" sz="2400" dirty="0"/>
              <a:t>Use this as the default and do not ask again</a:t>
            </a:r>
            <a:r>
              <a:rPr lang="zh-CN" altLang="zh-CN" sz="2400" dirty="0"/>
              <a:t>”，点【</a:t>
            </a:r>
            <a:r>
              <a:rPr lang="en-US" altLang="zh-CN" sz="2400" dirty="0"/>
              <a:t>OK</a:t>
            </a:r>
            <a:r>
              <a:rPr lang="zh-CN" altLang="zh-CN" sz="2400" dirty="0"/>
              <a:t>】按钮，开始启动，出现启动画面。</a:t>
            </a:r>
            <a:endParaRPr lang="zh-CN" altLang="en-US" sz="2400"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3141071" y="3162059"/>
          <a:ext cx="5182142" cy="3603887"/>
        </p:xfrm>
        <a:graphic>
          <a:graphicData uri="http://schemas.openxmlformats.org/presentationml/2006/ole">
            <mc:AlternateContent xmlns:mc="http://schemas.openxmlformats.org/markup-compatibility/2006">
              <mc:Choice xmlns:v="urn:schemas-microsoft-com:vml" Requires="v">
                <p:oleObj name="Visio" r:id="rId2" imgW="9893300" imgH="6883400" progId="Visio.Drawing.11">
                  <p:embed/>
                </p:oleObj>
              </mc:Choice>
              <mc:Fallback>
                <p:oleObj name="Visio" r:id="rId2" imgW="9893300" imgH="6883400" progId="Visio.Drawing.11">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1071" y="3162059"/>
                        <a:ext cx="5182142" cy="3603887"/>
                      </a:xfrm>
                      <a:prstGeom prst="rect">
                        <a:avLst/>
                      </a:prstGeom>
                      <a:noFill/>
                    </p:spPr>
                  </p:pic>
                </p:oleObj>
              </mc:Fallback>
            </mc:AlternateContent>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273464" y="282012"/>
            <a:ext cx="4713205" cy="461665"/>
          </a:xfrm>
          <a:prstGeom prst="rect">
            <a:avLst/>
          </a:prstGeom>
          <a:noFill/>
        </p:spPr>
        <p:txBody>
          <a:bodyPr wrap="square" rtlCol="0">
            <a:spAutoFit/>
          </a:bodyPr>
          <a:lstStyle/>
          <a:p>
            <a:r>
              <a:rPr lang="en-US" altLang="zh-CN" sz="2400" b="1" dirty="0">
                <a:solidFill>
                  <a:schemeClr val="bg1"/>
                </a:solidFill>
              </a:rPr>
              <a:t>4</a:t>
            </a:r>
            <a:r>
              <a:rPr lang="zh-CN" altLang="zh-CN" sz="2400" b="1" dirty="0">
                <a:solidFill>
                  <a:schemeClr val="bg1"/>
                </a:solidFill>
              </a:rPr>
              <a:t>．初次使用须注册</a:t>
            </a:r>
            <a:endParaRPr lang="zh-CN" altLang="zh-CN" sz="2400" dirty="0">
              <a:solidFill>
                <a:schemeClr val="bg1"/>
              </a:solidFill>
            </a:endParaRPr>
          </a:p>
        </p:txBody>
      </p:sp>
      <p:sp>
        <p:nvSpPr>
          <p:cNvPr id="3" name="TextBox 2"/>
          <p:cNvSpPr txBox="1"/>
          <p:nvPr/>
        </p:nvSpPr>
        <p:spPr>
          <a:xfrm>
            <a:off x="861237" y="1180214"/>
            <a:ext cx="10175358" cy="1200329"/>
          </a:xfrm>
          <a:prstGeom prst="rect">
            <a:avLst/>
          </a:prstGeom>
          <a:noFill/>
        </p:spPr>
        <p:txBody>
          <a:bodyPr wrap="square" rtlCol="0">
            <a:spAutoFit/>
          </a:bodyPr>
          <a:lstStyle/>
          <a:p>
            <a:pPr indent="446405"/>
            <a:r>
              <a:rPr lang="zh-CN" altLang="zh-CN" sz="2400" dirty="0"/>
              <a:t>（</a:t>
            </a:r>
            <a:r>
              <a:rPr lang="en-US" altLang="zh-CN" sz="2400" dirty="0"/>
              <a:t>1</a:t>
            </a:r>
            <a:r>
              <a:rPr lang="zh-CN" altLang="zh-CN" sz="2400" dirty="0"/>
              <a:t>）初启软件时出现一个模式对话框，点击右下角【</a:t>
            </a:r>
            <a:r>
              <a:rPr lang="en-US" altLang="zh-CN" sz="2400" dirty="0"/>
              <a:t>Start Trial</a:t>
            </a:r>
            <a:r>
              <a:rPr lang="zh-CN" altLang="zh-CN" sz="2400" dirty="0"/>
              <a:t>】按钮，填写</a:t>
            </a:r>
            <a:r>
              <a:rPr lang="en-US" altLang="zh-CN" sz="2400" dirty="0"/>
              <a:t>3</a:t>
            </a:r>
            <a:r>
              <a:rPr lang="zh-CN" altLang="zh-CN" sz="2400" dirty="0"/>
              <a:t>个栏目的注册信息（内容可随意），再次单击【</a:t>
            </a:r>
            <a:r>
              <a:rPr lang="en-US" altLang="zh-CN" sz="2400" dirty="0"/>
              <a:t>Start Trial</a:t>
            </a:r>
            <a:r>
              <a:rPr lang="zh-CN" altLang="zh-CN" sz="2400" dirty="0"/>
              <a:t>】按钮，如图</a:t>
            </a:r>
            <a:r>
              <a:rPr lang="en-US" altLang="zh-CN" sz="2400" dirty="0"/>
              <a:t>1.21</a:t>
            </a:r>
            <a:r>
              <a:rPr lang="zh-CN" altLang="zh-CN" sz="2400" dirty="0"/>
              <a:t>所示。</a:t>
            </a:r>
            <a:endParaRPr lang="zh-CN" altLang="en-US" sz="2400"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1888100" y="2657811"/>
          <a:ext cx="8594215" cy="3128227"/>
        </p:xfrm>
        <a:graphic>
          <a:graphicData uri="http://schemas.openxmlformats.org/presentationml/2006/ole">
            <mc:AlternateContent xmlns:mc="http://schemas.openxmlformats.org/markup-compatibility/2006">
              <mc:Choice xmlns:v="urn:schemas-microsoft-com:vml" Requires="v">
                <p:oleObj name="Visio" r:id="rId2" imgW="15570200" imgH="5676900" progId="Visio.Drawing.11">
                  <p:embed/>
                </p:oleObj>
              </mc:Choice>
              <mc:Fallback>
                <p:oleObj name="Visio" r:id="rId2" imgW="15570200" imgH="5676900" progId="Visio.Drawing.11">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8100" y="2657811"/>
                        <a:ext cx="8594215" cy="3128227"/>
                      </a:xfrm>
                      <a:prstGeom prst="rect">
                        <a:avLst/>
                      </a:prstGeom>
                      <a:noFill/>
                    </p:spPr>
                  </p:pic>
                </p:oleObj>
              </mc:Fallback>
            </mc:AlternateContent>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273464" y="282012"/>
            <a:ext cx="4713205" cy="461665"/>
          </a:xfrm>
          <a:prstGeom prst="rect">
            <a:avLst/>
          </a:prstGeom>
          <a:noFill/>
        </p:spPr>
        <p:txBody>
          <a:bodyPr wrap="square" rtlCol="0">
            <a:spAutoFit/>
          </a:bodyPr>
          <a:lstStyle/>
          <a:p>
            <a:r>
              <a:rPr lang="en-US" altLang="zh-CN" sz="2400" b="1" dirty="0">
                <a:solidFill>
                  <a:schemeClr val="bg1"/>
                </a:solidFill>
              </a:rPr>
              <a:t>4</a:t>
            </a:r>
            <a:r>
              <a:rPr lang="zh-CN" altLang="zh-CN" sz="2400" b="1" dirty="0">
                <a:solidFill>
                  <a:schemeClr val="bg1"/>
                </a:solidFill>
              </a:rPr>
              <a:t>．初次使用须注册</a:t>
            </a:r>
            <a:endParaRPr lang="zh-CN" altLang="zh-CN" sz="2400" dirty="0">
              <a:solidFill>
                <a:schemeClr val="bg1"/>
              </a:solidFill>
            </a:endParaRPr>
          </a:p>
        </p:txBody>
      </p:sp>
      <p:sp>
        <p:nvSpPr>
          <p:cNvPr id="3" name="矩形 2"/>
          <p:cNvSpPr/>
          <p:nvPr/>
        </p:nvSpPr>
        <p:spPr>
          <a:xfrm>
            <a:off x="1229831" y="1043119"/>
            <a:ext cx="6797749" cy="830997"/>
          </a:xfrm>
          <a:prstGeom prst="rect">
            <a:avLst/>
          </a:prstGeom>
        </p:spPr>
        <p:txBody>
          <a:bodyPr wrap="square">
            <a:spAutoFit/>
          </a:bodyPr>
          <a:lstStyle/>
          <a:p>
            <a:pPr latinLnBrk="1"/>
            <a:r>
              <a:rPr lang="zh-CN" altLang="zh-CN" sz="2400" dirty="0"/>
              <a:t>（</a:t>
            </a:r>
            <a:r>
              <a:rPr lang="en-US" altLang="zh-CN" sz="2400" dirty="0"/>
              <a:t>2</a:t>
            </a:r>
            <a:r>
              <a:rPr lang="zh-CN" altLang="zh-CN" sz="2400" dirty="0"/>
              <a:t>）出现</a:t>
            </a:r>
            <a:r>
              <a:rPr lang="en-US" altLang="zh-CN" sz="2400" dirty="0" err="1"/>
              <a:t>MyEclipse</a:t>
            </a:r>
            <a:r>
              <a:rPr lang="en-US" altLang="zh-CN" sz="2400" dirty="0"/>
              <a:t> 2017</a:t>
            </a:r>
            <a:r>
              <a:rPr lang="zh-CN" altLang="zh-CN" sz="2400" dirty="0"/>
              <a:t>的开发环境初始界面，如图</a:t>
            </a:r>
            <a:r>
              <a:rPr lang="en-US" altLang="zh-CN" sz="2400" dirty="0"/>
              <a:t>1.22</a:t>
            </a:r>
            <a:r>
              <a:rPr lang="zh-CN" altLang="zh-CN" sz="2400" dirty="0"/>
              <a:t>所示。</a:t>
            </a:r>
          </a:p>
        </p:txBody>
      </p:sp>
      <p:pic>
        <p:nvPicPr>
          <p:cNvPr id="2457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0851" y="2001595"/>
            <a:ext cx="6206239" cy="4654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465" y="282012"/>
            <a:ext cx="2862842" cy="461665"/>
          </a:xfrm>
          <a:prstGeom prst="rect">
            <a:avLst/>
          </a:prstGeom>
          <a:noFill/>
        </p:spPr>
        <p:txBody>
          <a:bodyPr wrap="square" rtlCol="0">
            <a:spAutoFit/>
          </a:bodyPr>
          <a:lstStyle/>
          <a:p>
            <a:pPr lvl="0"/>
            <a:r>
              <a:rPr lang="en-US" altLang="zh-CN" sz="2400" b="1" dirty="0">
                <a:solidFill>
                  <a:schemeClr val="bg1"/>
                </a:solidFill>
              </a:rPr>
              <a:t>2.  XML</a:t>
            </a:r>
            <a:endParaRPr lang="zh-CN" altLang="zh-CN" sz="2400" dirty="0">
              <a:solidFill>
                <a:schemeClr val="bg1"/>
              </a:solidFill>
            </a:endParaRPr>
          </a:p>
        </p:txBody>
      </p:sp>
      <p:sp>
        <p:nvSpPr>
          <p:cNvPr id="3" name="TextBox 2"/>
          <p:cNvSpPr txBox="1"/>
          <p:nvPr/>
        </p:nvSpPr>
        <p:spPr>
          <a:xfrm>
            <a:off x="1271339" y="1236688"/>
            <a:ext cx="9186530" cy="5078468"/>
          </a:xfrm>
          <a:prstGeom prst="plaque">
            <a:avLst/>
          </a:prstGeom>
          <a:noFill/>
          <a:ln w="12700">
            <a:solidFill>
              <a:schemeClr val="bg1"/>
            </a:solidFill>
            <a:prstDash val="lgDash"/>
          </a:ln>
        </p:spPr>
        <p:txBody>
          <a:bodyPr wrap="square" rtlCol="0">
            <a:spAutoFit/>
          </a:bodyPr>
          <a:lstStyle/>
          <a:p>
            <a:pPr indent="446405">
              <a:lnSpc>
                <a:spcPct val="150000"/>
              </a:lnSpc>
            </a:pPr>
            <a:r>
              <a:rPr lang="en-US" altLang="zh-CN" sz="2400" dirty="0"/>
              <a:t>XML</a:t>
            </a:r>
            <a:r>
              <a:rPr lang="zh-CN" altLang="en-US" sz="2400" dirty="0"/>
              <a:t>是可扩展标记语言，是一种用于标记电子文件使其具有结构性的标记语言。通过标记，它可以用来标记数据、定义数据类型，是一种允许用户对自己的标记语言进行定义的源语言。 它非常适合万维网传输，提供统一的方法来描述和交换独立于应用程序或供应商的结构化数据。是</a:t>
            </a:r>
            <a:r>
              <a:rPr lang="en-US" altLang="zh-CN" sz="2400" dirty="0"/>
              <a:t>Internet</a:t>
            </a:r>
            <a:r>
              <a:rPr lang="zh-CN" altLang="en-US" sz="2400" dirty="0"/>
              <a:t>环境中跨平台的、依赖于内容的技术，也是当今处理分布式结构信息的有效工具。</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273464" y="282012"/>
            <a:ext cx="4713205" cy="461665"/>
          </a:xfrm>
          <a:prstGeom prst="rect">
            <a:avLst/>
          </a:prstGeom>
          <a:noFill/>
        </p:spPr>
        <p:txBody>
          <a:bodyPr wrap="square" rtlCol="0">
            <a:spAutoFit/>
          </a:bodyPr>
          <a:lstStyle/>
          <a:p>
            <a:r>
              <a:rPr lang="en-US" altLang="zh-CN" sz="2400" b="1" dirty="0">
                <a:solidFill>
                  <a:schemeClr val="bg1"/>
                </a:solidFill>
              </a:rPr>
              <a:t>4</a:t>
            </a:r>
            <a:r>
              <a:rPr lang="zh-CN" altLang="zh-CN" sz="2400" b="1" dirty="0">
                <a:solidFill>
                  <a:schemeClr val="bg1"/>
                </a:solidFill>
              </a:rPr>
              <a:t>．初次使用须注册</a:t>
            </a:r>
            <a:endParaRPr lang="zh-CN" altLang="zh-CN" sz="2400" dirty="0">
              <a:solidFill>
                <a:schemeClr val="bg1"/>
              </a:solidFill>
            </a:endParaRPr>
          </a:p>
        </p:txBody>
      </p:sp>
      <p:sp>
        <p:nvSpPr>
          <p:cNvPr id="3" name="TextBox 2"/>
          <p:cNvSpPr txBox="1"/>
          <p:nvPr/>
        </p:nvSpPr>
        <p:spPr>
          <a:xfrm>
            <a:off x="946298" y="1095153"/>
            <a:ext cx="10111562" cy="1200329"/>
          </a:xfrm>
          <a:prstGeom prst="rect">
            <a:avLst/>
          </a:prstGeom>
          <a:noFill/>
        </p:spPr>
        <p:txBody>
          <a:bodyPr wrap="square" rtlCol="0">
            <a:spAutoFit/>
          </a:bodyPr>
          <a:lstStyle/>
          <a:p>
            <a:pPr indent="446405"/>
            <a:r>
              <a:rPr lang="zh-CN" altLang="zh-CN" sz="2400" dirty="0"/>
              <a:t>（</a:t>
            </a:r>
            <a:r>
              <a:rPr lang="en-US" altLang="zh-CN" sz="2400" dirty="0"/>
              <a:t>3</a:t>
            </a:r>
            <a:r>
              <a:rPr lang="zh-CN" altLang="zh-CN" sz="2400" dirty="0"/>
              <a:t>）关掉</a:t>
            </a:r>
            <a:r>
              <a:rPr lang="en-US" altLang="zh-CN" sz="2400" dirty="0" err="1"/>
              <a:t>MyEclipse</a:t>
            </a:r>
            <a:r>
              <a:rPr lang="en-US" altLang="zh-CN" sz="2400" dirty="0"/>
              <a:t> Dashboard</a:t>
            </a:r>
            <a:r>
              <a:rPr lang="zh-CN" altLang="zh-CN" sz="2400" dirty="0"/>
              <a:t>，选择主菜单【</a:t>
            </a:r>
            <a:r>
              <a:rPr lang="en-US" altLang="zh-CN" sz="2400" dirty="0"/>
              <a:t>Help</a:t>
            </a:r>
            <a:r>
              <a:rPr lang="zh-CN" altLang="zh-CN" sz="2400" dirty="0"/>
              <a:t>】→【</a:t>
            </a:r>
            <a:r>
              <a:rPr lang="en-US" altLang="zh-CN" sz="2400" dirty="0"/>
              <a:t>Subscription Information</a:t>
            </a:r>
            <a:r>
              <a:rPr lang="zh-CN" altLang="zh-CN" sz="2400" dirty="0"/>
              <a:t>】，出现一个模式对话框，从中可看到软件试用期为</a:t>
            </a:r>
            <a:r>
              <a:rPr lang="en-US" altLang="zh-CN" sz="2400" dirty="0"/>
              <a:t>30</a:t>
            </a:r>
            <a:r>
              <a:rPr lang="zh-CN" altLang="zh-CN" sz="2400" dirty="0"/>
              <a:t>天，并提示过期日期，如图</a:t>
            </a:r>
            <a:r>
              <a:rPr lang="en-US" altLang="zh-CN" sz="2400" dirty="0"/>
              <a:t>1.23</a:t>
            </a:r>
            <a:r>
              <a:rPr lang="zh-CN" altLang="zh-CN" sz="2400" dirty="0"/>
              <a:t>所示。</a:t>
            </a:r>
            <a:endParaRPr lang="zh-CN" altLang="en-US" sz="2400"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2146004" y="2397464"/>
          <a:ext cx="7899992" cy="4059484"/>
        </p:xfrm>
        <a:graphic>
          <a:graphicData uri="http://schemas.openxmlformats.org/presentationml/2006/ole">
            <mc:AlternateContent xmlns:mc="http://schemas.openxmlformats.org/markup-compatibility/2006">
              <mc:Choice xmlns:v="urn:schemas-microsoft-com:vml" Requires="v">
                <p:oleObj name="Visio" r:id="rId2" imgW="9753600" imgH="5029200" progId="Visio.Drawing.11">
                  <p:embed/>
                </p:oleObj>
              </mc:Choice>
              <mc:Fallback>
                <p:oleObj name="Visio" r:id="rId2" imgW="9753600" imgH="5029200" progId="Visio.Drawing.11">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6004" y="2397464"/>
                        <a:ext cx="7899992" cy="4059484"/>
                      </a:xfrm>
                      <a:prstGeom prst="rect">
                        <a:avLst/>
                      </a:prstGeom>
                      <a:noFill/>
                    </p:spPr>
                  </p:pic>
                </p:oleObj>
              </mc:Fallback>
            </mc:AlternateContent>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69" name="文本框 68"/>
          <p:cNvSpPr txBox="1"/>
          <p:nvPr/>
        </p:nvSpPr>
        <p:spPr>
          <a:xfrm>
            <a:off x="5104781" y="2438097"/>
            <a:ext cx="3624549" cy="523220"/>
          </a:xfrm>
          <a:prstGeom prst="rect">
            <a:avLst/>
          </a:prstGeom>
          <a:gradFill>
            <a:gsLst>
              <a:gs pos="0">
                <a:srgbClr val="CA687F"/>
              </a:gs>
              <a:gs pos="18000">
                <a:srgbClr val="CA687F"/>
              </a:gs>
              <a:gs pos="100000">
                <a:srgbClr val="E7B2C4"/>
              </a:gs>
            </a:gsLst>
            <a:lin ang="5400000" scaled="0"/>
          </a:gradFill>
          <a:effectLst/>
        </p:spPr>
        <p:txBody>
          <a:bodyPr wrap="square" rtlCol="0">
            <a:spAutoFit/>
          </a:bodyPr>
          <a:lstStyle/>
          <a:p>
            <a:pPr algn="ctr"/>
            <a:r>
              <a:rPr lang="zh-CN" altLang="zh-CN" sz="2800" b="1" dirty="0">
                <a:solidFill>
                  <a:schemeClr val="bg1"/>
                </a:solidFill>
              </a:rPr>
              <a:t>集成开发环境的搭建</a:t>
            </a:r>
          </a:p>
        </p:txBody>
      </p:sp>
      <p:sp>
        <p:nvSpPr>
          <p:cNvPr id="129" name="文本框 128"/>
          <p:cNvSpPr txBox="1"/>
          <p:nvPr/>
        </p:nvSpPr>
        <p:spPr>
          <a:xfrm>
            <a:off x="4214356" y="2373075"/>
            <a:ext cx="828000" cy="707886"/>
          </a:xfrm>
          <a:prstGeom prst="rect">
            <a:avLst/>
          </a:prstGeom>
          <a:noFill/>
          <a:ln>
            <a:noFill/>
          </a:ln>
        </p:spPr>
        <p:txBody>
          <a:bodyPr wrap="square" rtlCol="0">
            <a:spAutoFit/>
          </a:bodyPr>
          <a:lstStyle/>
          <a:p>
            <a:pPr algn="ctr"/>
            <a:r>
              <a:rPr lang="en-US" altLang="zh-CN" sz="4000" b="1" dirty="0">
                <a:solidFill>
                  <a:schemeClr val="bg1"/>
                </a:solidFill>
                <a:latin typeface="微软雅黑" panose="020B0503020204020204" charset="-122"/>
                <a:ea typeface="微软雅黑" panose="020B0503020204020204" charset="-122"/>
              </a:rPr>
              <a:t>04</a:t>
            </a:r>
          </a:p>
        </p:txBody>
      </p:sp>
      <p:sp>
        <p:nvSpPr>
          <p:cNvPr id="130" name="矩形 129"/>
          <p:cNvSpPr/>
          <p:nvPr/>
        </p:nvSpPr>
        <p:spPr>
          <a:xfrm>
            <a:off x="4214356" y="2313018"/>
            <a:ext cx="828000" cy="828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TextBox 1"/>
          <p:cNvSpPr txBox="1"/>
          <p:nvPr/>
        </p:nvSpPr>
        <p:spPr>
          <a:xfrm>
            <a:off x="5105569" y="3124420"/>
            <a:ext cx="4347268" cy="461665"/>
          </a:xfrm>
          <a:prstGeom prst="rect">
            <a:avLst/>
          </a:prstGeom>
          <a:noFill/>
        </p:spPr>
        <p:txBody>
          <a:bodyPr wrap="square" rtlCol="0">
            <a:spAutoFit/>
          </a:bodyPr>
          <a:lstStyle/>
          <a:p>
            <a:r>
              <a:rPr lang="en-US" altLang="zh-CN" sz="2400" b="1" dirty="0"/>
              <a:t>1</a:t>
            </a:r>
            <a:r>
              <a:rPr lang="zh-CN" altLang="zh-CN" sz="2400" b="1" dirty="0"/>
              <a:t>．配置</a:t>
            </a:r>
            <a:r>
              <a:rPr lang="en-US" altLang="zh-CN" sz="2400" b="1" dirty="0" err="1"/>
              <a:t>MyEclipse</a:t>
            </a:r>
            <a:r>
              <a:rPr lang="zh-CN" altLang="zh-CN" sz="2400" b="1" dirty="0"/>
              <a:t>所用的</a:t>
            </a:r>
            <a:r>
              <a:rPr lang="en-US" altLang="zh-CN" sz="2400" b="1" dirty="0"/>
              <a:t>JRE</a:t>
            </a:r>
            <a:endParaRPr lang="zh-CN" altLang="zh-CN" sz="2400" dirty="0"/>
          </a:p>
        </p:txBody>
      </p:sp>
      <p:sp>
        <p:nvSpPr>
          <p:cNvPr id="20" name="TextBox 19"/>
          <p:cNvSpPr txBox="1"/>
          <p:nvPr/>
        </p:nvSpPr>
        <p:spPr>
          <a:xfrm>
            <a:off x="5105568" y="3500322"/>
            <a:ext cx="3994196" cy="461665"/>
          </a:xfrm>
          <a:prstGeom prst="rect">
            <a:avLst/>
          </a:prstGeom>
          <a:noFill/>
        </p:spPr>
        <p:txBody>
          <a:bodyPr wrap="square" rtlCol="0">
            <a:spAutoFit/>
          </a:bodyPr>
          <a:lstStyle/>
          <a:p>
            <a:r>
              <a:rPr lang="en-US" altLang="zh-CN" sz="2400" b="1" dirty="0"/>
              <a:t>2</a:t>
            </a:r>
            <a:r>
              <a:rPr lang="zh-CN" altLang="zh-CN" sz="2400" b="1" dirty="0"/>
              <a:t>．集成</a:t>
            </a:r>
            <a:r>
              <a:rPr lang="en-US" altLang="zh-CN" sz="2400" b="1" dirty="0" err="1"/>
              <a:t>MyEclipse</a:t>
            </a:r>
            <a:r>
              <a:rPr lang="zh-CN" altLang="zh-CN" sz="2400" b="1" dirty="0"/>
              <a:t>与</a:t>
            </a:r>
            <a:r>
              <a:rPr lang="en-US" altLang="zh-CN" sz="2400" b="1" dirty="0"/>
              <a:t>Tomcat</a:t>
            </a:r>
            <a:endParaRPr lang="zh-CN" altLang="zh-CN" sz="2400" dirty="0"/>
          </a:p>
        </p:txBody>
      </p:sp>
    </p:spTree>
    <p:custDataLst>
      <p:tags r:id="rId1"/>
    </p:custData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576013" y="759980"/>
            <a:ext cx="9973340" cy="1200329"/>
          </a:xfrm>
          <a:prstGeom prst="rect">
            <a:avLst/>
          </a:prstGeom>
          <a:noFill/>
        </p:spPr>
        <p:txBody>
          <a:bodyPr wrap="square" rtlCol="0">
            <a:spAutoFit/>
          </a:bodyPr>
          <a:lstStyle/>
          <a:p>
            <a:pPr indent="446405"/>
            <a:r>
              <a:rPr lang="en-US" altLang="zh-CN" sz="2400" dirty="0"/>
              <a:t>JRE</a:t>
            </a:r>
            <a:r>
              <a:rPr lang="zh-CN" altLang="zh-CN" sz="2400" dirty="0"/>
              <a:t>是</a:t>
            </a:r>
            <a:r>
              <a:rPr lang="en-US" altLang="zh-CN" sz="2400" dirty="0"/>
              <a:t>Java</a:t>
            </a:r>
            <a:r>
              <a:rPr lang="zh-CN" altLang="zh-CN" sz="2400" dirty="0"/>
              <a:t>的运行环境，因此运行</a:t>
            </a:r>
            <a:r>
              <a:rPr lang="en-US" altLang="zh-CN" sz="2400" dirty="0"/>
              <a:t>Java EE</a:t>
            </a:r>
            <a:r>
              <a:rPr lang="zh-CN" altLang="zh-CN" sz="2400" dirty="0"/>
              <a:t>程序的时候需要</a:t>
            </a:r>
            <a:r>
              <a:rPr lang="en-US" altLang="zh-CN" sz="2400" dirty="0"/>
              <a:t>JRE</a:t>
            </a:r>
            <a:r>
              <a:rPr lang="zh-CN" altLang="zh-CN" sz="2400" dirty="0"/>
              <a:t>。在</a:t>
            </a:r>
            <a:r>
              <a:rPr lang="en-US" altLang="zh-CN" sz="2400" dirty="0" err="1"/>
              <a:t>MyEclipse</a:t>
            </a:r>
            <a:r>
              <a:rPr lang="en-US" altLang="zh-CN" sz="2400" dirty="0"/>
              <a:t> 2017</a:t>
            </a:r>
            <a:r>
              <a:rPr lang="zh-CN" altLang="zh-CN" sz="2400" dirty="0"/>
              <a:t>中内嵌了</a:t>
            </a:r>
            <a:r>
              <a:rPr lang="en-US" altLang="zh-CN" sz="2400" dirty="0"/>
              <a:t>Java</a:t>
            </a:r>
            <a:r>
              <a:rPr lang="zh-CN" altLang="zh-CN" sz="2400" dirty="0"/>
              <a:t>编译器，但这里指定使用</a:t>
            </a:r>
            <a:r>
              <a:rPr lang="en-US" altLang="zh-CN" sz="2400" dirty="0"/>
              <a:t>1.2.1</a:t>
            </a:r>
            <a:r>
              <a:rPr lang="zh-CN" altLang="zh-CN" sz="2400" dirty="0"/>
              <a:t>节安装</a:t>
            </a:r>
            <a:r>
              <a:rPr lang="en-US" altLang="zh-CN" sz="2400" dirty="0"/>
              <a:t>JDK 8</a:t>
            </a:r>
            <a:r>
              <a:rPr lang="zh-CN" altLang="zh-CN" sz="2400" dirty="0"/>
              <a:t>的</a:t>
            </a:r>
            <a:r>
              <a:rPr lang="en-US" altLang="zh-CN" sz="2400" dirty="0"/>
              <a:t>JRE</a:t>
            </a:r>
            <a:r>
              <a:rPr lang="zh-CN" altLang="zh-CN" sz="2400" dirty="0"/>
              <a:t>，需要进行手动配置，具体操作步骤见图</a:t>
            </a:r>
            <a:r>
              <a:rPr lang="en-US" altLang="zh-CN" sz="2400" dirty="0"/>
              <a:t>1.24</a:t>
            </a:r>
            <a:r>
              <a:rPr lang="zh-CN" altLang="zh-CN" sz="2400" dirty="0"/>
              <a:t>中的①～⑩标注。</a:t>
            </a:r>
            <a:endParaRPr lang="zh-CN" altLang="en-US" sz="2400" dirty="0"/>
          </a:p>
        </p:txBody>
      </p:sp>
      <p:sp>
        <p:nvSpPr>
          <p:cNvPr id="3" name="TextBox 2"/>
          <p:cNvSpPr txBox="1"/>
          <p:nvPr/>
        </p:nvSpPr>
        <p:spPr>
          <a:xfrm>
            <a:off x="273464" y="282012"/>
            <a:ext cx="4713205" cy="461665"/>
          </a:xfrm>
          <a:prstGeom prst="rect">
            <a:avLst/>
          </a:prstGeom>
          <a:noFill/>
        </p:spPr>
        <p:txBody>
          <a:bodyPr wrap="square" rtlCol="0">
            <a:spAutoFit/>
          </a:bodyPr>
          <a:lstStyle/>
          <a:p>
            <a:r>
              <a:rPr lang="en-US" altLang="zh-CN" sz="2400" b="1" dirty="0">
                <a:solidFill>
                  <a:schemeClr val="bg1"/>
                </a:solidFill>
              </a:rPr>
              <a:t>1</a:t>
            </a:r>
            <a:r>
              <a:rPr lang="zh-CN" altLang="zh-CN" sz="2400" b="1" dirty="0">
                <a:solidFill>
                  <a:schemeClr val="bg1"/>
                </a:solidFill>
              </a:rPr>
              <a:t>．配置</a:t>
            </a:r>
            <a:r>
              <a:rPr lang="en-US" altLang="zh-CN" sz="2400" b="1" dirty="0" err="1">
                <a:solidFill>
                  <a:schemeClr val="bg1"/>
                </a:solidFill>
              </a:rPr>
              <a:t>MyEclipse</a:t>
            </a:r>
            <a:r>
              <a:rPr lang="zh-CN" altLang="zh-CN" sz="2400" b="1" dirty="0">
                <a:solidFill>
                  <a:schemeClr val="bg1"/>
                </a:solidFill>
              </a:rPr>
              <a:t>所用的</a:t>
            </a:r>
            <a:r>
              <a:rPr lang="en-US" altLang="zh-CN" sz="2400" b="1" dirty="0">
                <a:solidFill>
                  <a:schemeClr val="bg1"/>
                </a:solidFill>
              </a:rPr>
              <a:t>JRE</a:t>
            </a:r>
            <a:endParaRPr lang="zh-CN" altLang="zh-CN" sz="2400" dirty="0">
              <a:solidFill>
                <a:schemeClr val="bg1"/>
              </a:solidFill>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2432114" y="2272166"/>
          <a:ext cx="6832911" cy="4244687"/>
        </p:xfrm>
        <a:graphic>
          <a:graphicData uri="http://schemas.openxmlformats.org/presentationml/2006/ole">
            <mc:AlternateContent xmlns:mc="http://schemas.openxmlformats.org/markup-compatibility/2006">
              <mc:Choice xmlns:v="urn:schemas-microsoft-com:vml" Requires="v">
                <p:oleObj name="Visio" r:id="rId2" imgW="16662400" imgH="10337800" progId="Visio.Drawing.11">
                  <p:embed/>
                </p:oleObj>
              </mc:Choice>
              <mc:Fallback>
                <p:oleObj name="Visio" r:id="rId2" imgW="16662400" imgH="10337800" progId="Visio.Drawing.11">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2114" y="2272166"/>
                        <a:ext cx="6832911" cy="4244687"/>
                      </a:xfrm>
                      <a:prstGeom prst="rect">
                        <a:avLst/>
                      </a:prstGeom>
                      <a:noFill/>
                    </p:spPr>
                  </p:pic>
                </p:oleObj>
              </mc:Fallback>
            </mc:AlternateContent>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273464" y="282012"/>
            <a:ext cx="4713205" cy="461665"/>
          </a:xfrm>
          <a:prstGeom prst="rect">
            <a:avLst/>
          </a:prstGeom>
          <a:noFill/>
        </p:spPr>
        <p:txBody>
          <a:bodyPr wrap="square" rtlCol="0">
            <a:spAutoFit/>
          </a:bodyPr>
          <a:lstStyle/>
          <a:p>
            <a:r>
              <a:rPr lang="en-US" altLang="zh-CN" sz="2400" b="1" dirty="0">
                <a:solidFill>
                  <a:schemeClr val="bg1"/>
                </a:solidFill>
              </a:rPr>
              <a:t>2</a:t>
            </a:r>
            <a:r>
              <a:rPr lang="zh-CN" altLang="zh-CN" sz="2400" b="1" dirty="0">
                <a:solidFill>
                  <a:schemeClr val="bg1"/>
                </a:solidFill>
              </a:rPr>
              <a:t>．集成</a:t>
            </a:r>
            <a:r>
              <a:rPr lang="en-US" altLang="zh-CN" sz="2400" b="1" dirty="0" err="1">
                <a:solidFill>
                  <a:schemeClr val="bg1"/>
                </a:solidFill>
              </a:rPr>
              <a:t>MyEclipse</a:t>
            </a:r>
            <a:r>
              <a:rPr lang="zh-CN" altLang="zh-CN" sz="2400" b="1" dirty="0">
                <a:solidFill>
                  <a:schemeClr val="bg1"/>
                </a:solidFill>
              </a:rPr>
              <a:t>与</a:t>
            </a:r>
            <a:r>
              <a:rPr lang="en-US" altLang="zh-CN" sz="2400" b="1" dirty="0">
                <a:solidFill>
                  <a:schemeClr val="bg1"/>
                </a:solidFill>
              </a:rPr>
              <a:t>Tomcat</a:t>
            </a:r>
            <a:endParaRPr lang="zh-CN" altLang="zh-CN" sz="2400" dirty="0">
              <a:solidFill>
                <a:schemeClr val="bg1"/>
              </a:solidFill>
            </a:endParaRPr>
          </a:p>
        </p:txBody>
      </p:sp>
      <p:sp>
        <p:nvSpPr>
          <p:cNvPr id="3" name="TextBox 2"/>
          <p:cNvSpPr txBox="1"/>
          <p:nvPr/>
        </p:nvSpPr>
        <p:spPr>
          <a:xfrm>
            <a:off x="422162" y="796943"/>
            <a:ext cx="10483131" cy="1200329"/>
          </a:xfrm>
          <a:prstGeom prst="rect">
            <a:avLst/>
          </a:prstGeom>
          <a:noFill/>
        </p:spPr>
        <p:txBody>
          <a:bodyPr wrap="square" rtlCol="0">
            <a:spAutoFit/>
          </a:bodyPr>
          <a:lstStyle/>
          <a:p>
            <a:pPr indent="446405"/>
            <a:r>
              <a:rPr lang="en-US" altLang="zh-CN" sz="2400" dirty="0" err="1"/>
              <a:t>MyEclipse</a:t>
            </a:r>
            <a:r>
              <a:rPr lang="en-US" altLang="zh-CN" sz="2400" dirty="0"/>
              <a:t> 2017</a:t>
            </a:r>
            <a:r>
              <a:rPr lang="zh-CN" altLang="zh-CN" sz="2400" dirty="0"/>
              <a:t>自带“</a:t>
            </a:r>
            <a:r>
              <a:rPr lang="en-US" altLang="zh-CN" sz="2400" dirty="0" err="1"/>
              <a:t>MyEclipse</a:t>
            </a:r>
            <a:r>
              <a:rPr lang="en-US" altLang="zh-CN" sz="2400" dirty="0"/>
              <a:t> Tomcat v8.5</a:t>
            </a:r>
            <a:r>
              <a:rPr lang="zh-CN" altLang="zh-CN" sz="2400" dirty="0"/>
              <a:t>”服务运行时环境（即运行</a:t>
            </a:r>
            <a:r>
              <a:rPr lang="en-US" altLang="zh-CN" sz="2400" dirty="0"/>
              <a:t>Java EE</a:t>
            </a:r>
            <a:r>
              <a:rPr lang="zh-CN" altLang="zh-CN" sz="2400" dirty="0"/>
              <a:t>程序的</a:t>
            </a:r>
            <a:r>
              <a:rPr lang="en-US" altLang="zh-CN" sz="2400" dirty="0"/>
              <a:t>Web</a:t>
            </a:r>
            <a:r>
              <a:rPr lang="zh-CN" altLang="zh-CN" sz="2400" dirty="0"/>
              <a:t>服务器），但本书不用这个，而是使用我们安装的最新</a:t>
            </a:r>
            <a:r>
              <a:rPr lang="en-US" altLang="zh-CN" sz="2400" dirty="0"/>
              <a:t>Tomcat 9</a:t>
            </a:r>
            <a:r>
              <a:rPr lang="zh-CN" altLang="zh-CN" sz="2400" dirty="0"/>
              <a:t>，需要将其整合到</a:t>
            </a:r>
            <a:r>
              <a:rPr lang="en-US" altLang="zh-CN" sz="2400" dirty="0" err="1"/>
              <a:t>MyEclipse</a:t>
            </a:r>
            <a:r>
              <a:rPr lang="zh-CN" altLang="zh-CN" sz="2400" dirty="0"/>
              <a:t>环境中来，具体操作步骤见图</a:t>
            </a:r>
            <a:r>
              <a:rPr lang="en-US" altLang="zh-CN" sz="2400" dirty="0"/>
              <a:t>1.25</a:t>
            </a:r>
            <a:r>
              <a:rPr lang="zh-CN" altLang="zh-CN" sz="2400" dirty="0"/>
              <a:t>中的①～⑩标注。</a:t>
            </a: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2580285" y="2273993"/>
          <a:ext cx="6166883" cy="4584007"/>
        </p:xfrm>
        <a:graphic>
          <a:graphicData uri="http://schemas.openxmlformats.org/presentationml/2006/ole">
            <mc:AlternateContent xmlns:mc="http://schemas.openxmlformats.org/markup-compatibility/2006">
              <mc:Choice xmlns:v="urn:schemas-microsoft-com:vml" Requires="v">
                <p:oleObj name="Visio" r:id="rId2" imgW="15824200" imgH="11785600" progId="Visio.Drawing.11">
                  <p:embed/>
                </p:oleObj>
              </mc:Choice>
              <mc:Fallback>
                <p:oleObj name="Visio" r:id="rId2" imgW="15824200" imgH="11785600" progId="Visio.Drawing.11">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0285" y="2273993"/>
                        <a:ext cx="6166883" cy="4584007"/>
                      </a:xfrm>
                      <a:prstGeom prst="rect">
                        <a:avLst/>
                      </a:prstGeom>
                      <a:noFill/>
                    </p:spPr>
                  </p:pic>
                </p:oleObj>
              </mc:Fallback>
            </mc:AlternateContent>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直角三角形 1"/>
          <p:cNvSpPr/>
          <p:nvPr/>
        </p:nvSpPr>
        <p:spPr>
          <a:xfrm>
            <a:off x="0" y="3337088"/>
            <a:ext cx="4213781" cy="3520911"/>
          </a:xfrm>
          <a:prstGeom prst="rtTriangle">
            <a:avLst/>
          </a:prstGeom>
          <a:solidFill>
            <a:srgbClr val="CA687F">
              <a:alpha val="45000"/>
            </a:srgbClr>
          </a:solidFill>
          <a:ln>
            <a:noFill/>
          </a:ln>
          <a:effectLst>
            <a:outerShdw blurRad="190500" dist="127000" dir="18900000" algn="b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p:cNvSpPr/>
          <p:nvPr/>
        </p:nvSpPr>
        <p:spPr>
          <a:xfrm rot="5400000" flipV="1">
            <a:off x="6815580" y="0"/>
            <a:ext cx="5376420" cy="5376420"/>
          </a:xfrm>
          <a:prstGeom prst="rtTriangle">
            <a:avLst/>
          </a:prstGeom>
          <a:solidFill>
            <a:srgbClr val="CA687F">
              <a:alpha val="47000"/>
            </a:srgbClr>
          </a:solidFill>
          <a:ln>
            <a:noFill/>
          </a:ln>
          <a:effectLst>
            <a:outerShdw blurRad="1270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直角三角形 18"/>
          <p:cNvSpPr/>
          <p:nvPr/>
        </p:nvSpPr>
        <p:spPr>
          <a:xfrm rot="5400000" flipV="1">
            <a:off x="9248502" y="0"/>
            <a:ext cx="2943498" cy="2943498"/>
          </a:xfrm>
          <a:prstGeom prst="rtTriangle">
            <a:avLst/>
          </a:prstGeom>
          <a:solidFill>
            <a:schemeClr val="bg1">
              <a:alpha val="72000"/>
            </a:schemeClr>
          </a:solidFill>
          <a:ln>
            <a:noFill/>
          </a:ln>
          <a:effectLst>
            <a:outerShdw blurRad="1270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3419009" y="1934509"/>
            <a:ext cx="5131790" cy="769441"/>
          </a:xfrm>
          <a:prstGeom prst="rect">
            <a:avLst/>
          </a:prstGeom>
          <a:noFill/>
        </p:spPr>
        <p:txBody>
          <a:bodyPr wrap="square" rtlCol="0">
            <a:spAutoFit/>
          </a:bodyPr>
          <a:lstStyle/>
          <a:p>
            <a:pPr algn="ctr"/>
            <a:r>
              <a:rPr lang="zh-CN" altLang="zh-CN" sz="4400" dirty="0">
                <a:ln w="18415" cmpd="sng">
                  <a:solidFill>
                    <a:srgbClr val="FFFFFF"/>
                  </a:solidFill>
                  <a:prstDash val="solid"/>
                </a:ln>
                <a:solidFill>
                  <a:srgbClr val="FFFFFF"/>
                </a:solidFill>
                <a:effectLst>
                  <a:outerShdw blurRad="63500" dir="3600000" algn="tl" rotWithShape="0">
                    <a:srgbClr val="000000">
                      <a:alpha val="70000"/>
                    </a:srgbClr>
                  </a:outerShdw>
                </a:effectLst>
              </a:rPr>
              <a:t>第</a:t>
            </a:r>
            <a:r>
              <a:rPr lang="en-US" altLang="zh-CN" sz="4400" dirty="0">
                <a:ln w="18415" cmpd="sng">
                  <a:solidFill>
                    <a:srgbClr val="FFFFFF"/>
                  </a:solidFill>
                  <a:prstDash val="solid"/>
                </a:ln>
                <a:solidFill>
                  <a:srgbClr val="FFFFFF"/>
                </a:solidFill>
                <a:effectLst>
                  <a:outerShdw blurRad="63500" dir="3600000" algn="tl" rotWithShape="0">
                    <a:srgbClr val="000000">
                      <a:alpha val="70000"/>
                    </a:srgbClr>
                  </a:outerShdw>
                </a:effectLst>
              </a:rPr>
              <a:t>1</a:t>
            </a:r>
            <a:r>
              <a:rPr lang="zh-CN" altLang="zh-CN" sz="4400" dirty="0">
                <a:ln w="18415" cmpd="sng">
                  <a:solidFill>
                    <a:srgbClr val="FFFFFF"/>
                  </a:solidFill>
                  <a:prstDash val="solid"/>
                </a:ln>
                <a:solidFill>
                  <a:srgbClr val="FFFFFF"/>
                </a:solidFill>
                <a:effectLst>
                  <a:outerShdw blurRad="63500" dir="3600000" algn="tl" rotWithShape="0">
                    <a:srgbClr val="000000">
                      <a:alpha val="70000"/>
                    </a:srgbClr>
                  </a:outerShdw>
                </a:effectLst>
              </a:rPr>
              <a:t>章</a:t>
            </a:r>
            <a:r>
              <a:rPr lang="en-US" altLang="zh-CN" sz="4400" dirty="0">
                <a:ln w="18415" cmpd="sng">
                  <a:solidFill>
                    <a:srgbClr val="FFFFFF"/>
                  </a:solidFill>
                  <a:prstDash val="solid"/>
                </a:ln>
                <a:solidFill>
                  <a:srgbClr val="FFFFFF"/>
                </a:solidFill>
                <a:effectLst>
                  <a:outerShdw blurRad="63500" dir="3600000" algn="tl" rotWithShape="0">
                    <a:srgbClr val="000000">
                      <a:alpha val="70000"/>
                    </a:srgbClr>
                  </a:outerShdw>
                </a:effectLst>
              </a:rPr>
              <a:t>  Java EE</a:t>
            </a:r>
            <a:r>
              <a:rPr lang="zh-CN" altLang="zh-CN" sz="4400" dirty="0">
                <a:ln w="18415" cmpd="sng">
                  <a:solidFill>
                    <a:srgbClr val="FFFFFF"/>
                  </a:solidFill>
                  <a:prstDash val="solid"/>
                </a:ln>
                <a:solidFill>
                  <a:srgbClr val="FFFFFF"/>
                </a:solidFill>
                <a:effectLst>
                  <a:outerShdw blurRad="63500" dir="3600000" algn="tl" rotWithShape="0">
                    <a:srgbClr val="000000">
                      <a:alpha val="70000"/>
                    </a:srgbClr>
                  </a:outerShdw>
                </a:effectLst>
              </a:rPr>
              <a:t>简介</a:t>
            </a:r>
          </a:p>
        </p:txBody>
      </p:sp>
      <p:sp>
        <p:nvSpPr>
          <p:cNvPr id="21" name="文本框 20"/>
          <p:cNvSpPr txBox="1"/>
          <p:nvPr/>
        </p:nvSpPr>
        <p:spPr>
          <a:xfrm>
            <a:off x="8876093" y="6057106"/>
            <a:ext cx="1635370" cy="338554"/>
          </a:xfrm>
          <a:prstGeom prst="rect">
            <a:avLst/>
          </a:prstGeom>
          <a:noFill/>
        </p:spPr>
        <p:txBody>
          <a:bodyPr wrap="square" rtlCol="0">
            <a:spAutoFit/>
          </a:bodyPr>
          <a:lstStyle/>
          <a:p>
            <a:pPr algn="ctr"/>
            <a:r>
              <a:rPr lang="zh-CN" altLang="en-US" sz="1600" b="1" dirty="0">
                <a:ln w="10541" cmpd="sng">
                  <a:solidFill>
                    <a:schemeClr val="accent6">
                      <a:lumMod val="60000"/>
                      <a:lumOff val="40000"/>
                    </a:schemeClr>
                  </a:solidFill>
                  <a:prstDash val="solid"/>
                </a:ln>
                <a:solidFill>
                  <a:schemeClr val="accent6">
                    <a:lumMod val="50000"/>
                  </a:schemeClr>
                </a:solidFill>
                <a:latin typeface="微软雅黑" panose="020B0503020204020204" charset="-122"/>
                <a:ea typeface="微软雅黑" panose="020B0503020204020204" charset="-122"/>
              </a:rPr>
              <a:t>主编：郑阿奇</a:t>
            </a:r>
          </a:p>
        </p:txBody>
      </p:sp>
      <p:sp>
        <p:nvSpPr>
          <p:cNvPr id="22" name="文本框 21"/>
          <p:cNvSpPr txBox="1"/>
          <p:nvPr/>
        </p:nvSpPr>
        <p:spPr>
          <a:xfrm>
            <a:off x="5290106" y="3465847"/>
            <a:ext cx="5430145" cy="584775"/>
          </a:xfrm>
          <a:prstGeom prst="rect">
            <a:avLst/>
          </a:prstGeom>
          <a:noFill/>
        </p:spPr>
        <p:txBody>
          <a:bodyPr wrap="square" rtlCol="0">
            <a:spAutoFit/>
          </a:bodyPr>
          <a:lstStyle/>
          <a:p>
            <a:pPr algn="ctr"/>
            <a:r>
              <a:rPr lang="en-US" altLang="zh-CN" sz="3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微软雅黑" panose="020B0503020204020204" charset="-122"/>
                <a:ea typeface="微软雅黑" panose="020B0503020204020204" charset="-122"/>
              </a:rPr>
              <a:t>——</a:t>
            </a:r>
            <a:r>
              <a:rPr lang="en-US" altLang="zh-CN" sz="3200" b="1"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MyEclipse</a:t>
            </a:r>
            <a:r>
              <a:rPr lang="en-US" altLang="zh-CN" sz="3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 2017</a:t>
            </a:r>
            <a:r>
              <a:rPr lang="zh-CN" altLang="zh-CN" sz="3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开发入门</a:t>
            </a:r>
          </a:p>
        </p:txBody>
      </p:sp>
      <p:sp>
        <p:nvSpPr>
          <p:cNvPr id="8" name="矩形 7"/>
          <p:cNvSpPr/>
          <p:nvPr/>
        </p:nvSpPr>
        <p:spPr>
          <a:xfrm>
            <a:off x="9967477" y="86464"/>
            <a:ext cx="2222661" cy="338554"/>
          </a:xfrm>
          <a:prstGeom prst="rect">
            <a:avLst/>
          </a:prstGeom>
        </p:spPr>
        <p:txBody>
          <a:bodyPr wrap="none">
            <a:spAutoFit/>
          </a:bodyPr>
          <a:lstStyle/>
          <a:p>
            <a:pPr algn="ctr"/>
            <a:r>
              <a:rPr lang="en-US" altLang="zh-CN" sz="1600" b="1" dirty="0" err="1">
                <a:ln w="10541" cmpd="sng">
                  <a:solidFill>
                    <a:schemeClr val="accent6">
                      <a:lumMod val="60000"/>
                      <a:lumOff val="40000"/>
                    </a:schemeClr>
                  </a:solidFill>
                  <a:prstDash val="solid"/>
                </a:ln>
                <a:solidFill>
                  <a:schemeClr val="accent6">
                    <a:lumMod val="50000"/>
                  </a:schemeClr>
                </a:solidFill>
                <a:latin typeface="微软雅黑" panose="020B0503020204020204" charset="-122"/>
                <a:ea typeface="微软雅黑" panose="020B0503020204020204" charset="-122"/>
              </a:rPr>
              <a:t>JavaEE</a:t>
            </a:r>
            <a:r>
              <a:rPr lang="zh-CN" altLang="en-US" sz="1600" b="1" dirty="0">
                <a:ln w="10541" cmpd="sng">
                  <a:solidFill>
                    <a:schemeClr val="accent6">
                      <a:lumMod val="60000"/>
                      <a:lumOff val="40000"/>
                    </a:schemeClr>
                  </a:solidFill>
                  <a:prstDash val="solid"/>
                </a:ln>
                <a:solidFill>
                  <a:schemeClr val="accent6">
                    <a:lumMod val="50000"/>
                  </a:schemeClr>
                </a:solidFill>
                <a:latin typeface="微软雅黑" panose="020B0503020204020204" charset="-122"/>
                <a:ea typeface="微软雅黑" panose="020B0503020204020204" charset="-122"/>
              </a:rPr>
              <a:t>教程（第</a:t>
            </a:r>
            <a:r>
              <a:rPr lang="en-US" altLang="zh-CN" sz="1600" b="1" dirty="0">
                <a:ln w="10541" cmpd="sng">
                  <a:solidFill>
                    <a:schemeClr val="accent6">
                      <a:lumMod val="60000"/>
                      <a:lumOff val="40000"/>
                    </a:schemeClr>
                  </a:solidFill>
                  <a:prstDash val="solid"/>
                </a:ln>
                <a:solidFill>
                  <a:schemeClr val="accent6">
                    <a:lumMod val="50000"/>
                  </a:schemeClr>
                </a:solidFill>
                <a:latin typeface="微软雅黑" panose="020B0503020204020204" charset="-122"/>
                <a:ea typeface="微软雅黑" panose="020B0503020204020204" charset="-122"/>
              </a:rPr>
              <a:t>2</a:t>
            </a:r>
            <a:r>
              <a:rPr lang="zh-CN" altLang="en-US" sz="1600" b="1" dirty="0">
                <a:ln w="10541" cmpd="sng">
                  <a:solidFill>
                    <a:schemeClr val="accent6">
                      <a:lumMod val="60000"/>
                      <a:lumOff val="40000"/>
                    </a:schemeClr>
                  </a:solidFill>
                  <a:prstDash val="solid"/>
                </a:ln>
                <a:solidFill>
                  <a:schemeClr val="accent6">
                    <a:lumMod val="50000"/>
                  </a:schemeClr>
                </a:solidFill>
                <a:latin typeface="微软雅黑" panose="020B0503020204020204" charset="-122"/>
                <a:ea typeface="微软雅黑" panose="020B0503020204020204" charset="-122"/>
              </a:rPr>
              <a:t>版）</a:t>
            </a:r>
          </a:p>
        </p:txBody>
      </p:sp>
    </p:spTree>
    <p:custDataLst>
      <p:tags r:id="rId1"/>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69" name="文本框 68"/>
          <p:cNvSpPr txBox="1"/>
          <p:nvPr/>
        </p:nvSpPr>
        <p:spPr>
          <a:xfrm>
            <a:off x="5104781" y="2438097"/>
            <a:ext cx="4124279" cy="523220"/>
          </a:xfrm>
          <a:prstGeom prst="rect">
            <a:avLst/>
          </a:prstGeom>
          <a:gradFill>
            <a:gsLst>
              <a:gs pos="0">
                <a:srgbClr val="CA687F"/>
              </a:gs>
              <a:gs pos="18000">
                <a:srgbClr val="CA687F"/>
              </a:gs>
              <a:gs pos="100000">
                <a:srgbClr val="E7B2C4"/>
              </a:gs>
            </a:gsLst>
            <a:lin ang="5400000" scaled="0"/>
          </a:gradFill>
          <a:effectLst/>
        </p:spPr>
        <p:txBody>
          <a:bodyPr wrap="square" rtlCol="0">
            <a:spAutoFit/>
          </a:bodyPr>
          <a:lstStyle/>
          <a:p>
            <a:pPr algn="ctr"/>
            <a:r>
              <a:rPr lang="en-US" altLang="zh-CN" sz="2800" b="1" dirty="0" err="1">
                <a:solidFill>
                  <a:schemeClr val="bg1"/>
                </a:solidFill>
              </a:rPr>
              <a:t>MyEclipse</a:t>
            </a:r>
            <a:r>
              <a:rPr lang="en-US" altLang="zh-CN" sz="2800" b="1" dirty="0">
                <a:solidFill>
                  <a:schemeClr val="bg1"/>
                </a:solidFill>
              </a:rPr>
              <a:t> 2017</a:t>
            </a:r>
            <a:r>
              <a:rPr lang="zh-CN" altLang="zh-CN" sz="2800" b="1" dirty="0">
                <a:solidFill>
                  <a:schemeClr val="bg1"/>
                </a:solidFill>
              </a:rPr>
              <a:t>环境介绍</a:t>
            </a:r>
          </a:p>
        </p:txBody>
      </p:sp>
      <p:sp>
        <p:nvSpPr>
          <p:cNvPr id="129" name="文本框 128"/>
          <p:cNvSpPr txBox="1"/>
          <p:nvPr/>
        </p:nvSpPr>
        <p:spPr>
          <a:xfrm>
            <a:off x="4214356" y="2373075"/>
            <a:ext cx="828000" cy="707886"/>
          </a:xfrm>
          <a:prstGeom prst="rect">
            <a:avLst/>
          </a:prstGeom>
          <a:noFill/>
          <a:ln>
            <a:noFill/>
          </a:ln>
        </p:spPr>
        <p:txBody>
          <a:bodyPr wrap="square" rtlCol="0">
            <a:spAutoFit/>
          </a:bodyPr>
          <a:lstStyle/>
          <a:p>
            <a:pPr algn="ctr"/>
            <a:r>
              <a:rPr lang="en-US" altLang="zh-CN" sz="4000" b="1" dirty="0">
                <a:solidFill>
                  <a:schemeClr val="bg1"/>
                </a:solidFill>
                <a:latin typeface="微软雅黑" panose="020B0503020204020204" charset="-122"/>
                <a:ea typeface="微软雅黑" panose="020B0503020204020204" charset="-122"/>
              </a:rPr>
              <a:t>01</a:t>
            </a:r>
          </a:p>
        </p:txBody>
      </p:sp>
      <p:sp>
        <p:nvSpPr>
          <p:cNvPr id="130" name="矩形 129"/>
          <p:cNvSpPr/>
          <p:nvPr/>
        </p:nvSpPr>
        <p:spPr>
          <a:xfrm>
            <a:off x="4214356" y="2313018"/>
            <a:ext cx="828000" cy="828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TextBox 1"/>
          <p:cNvSpPr txBox="1"/>
          <p:nvPr/>
        </p:nvSpPr>
        <p:spPr>
          <a:xfrm>
            <a:off x="5105569" y="3124420"/>
            <a:ext cx="3272887" cy="461665"/>
          </a:xfrm>
          <a:prstGeom prst="rect">
            <a:avLst/>
          </a:prstGeom>
          <a:noFill/>
        </p:spPr>
        <p:txBody>
          <a:bodyPr wrap="square" rtlCol="0">
            <a:spAutoFit/>
          </a:bodyPr>
          <a:lstStyle/>
          <a:p>
            <a:r>
              <a:rPr lang="en-US" altLang="zh-CN" sz="2400" b="1" dirty="0"/>
              <a:t>1</a:t>
            </a:r>
            <a:r>
              <a:rPr lang="zh-CN" altLang="zh-CN" sz="2400" b="1" dirty="0"/>
              <a:t>．标准界面元素</a:t>
            </a:r>
            <a:endParaRPr lang="zh-CN" altLang="zh-CN" sz="2400" dirty="0"/>
          </a:p>
        </p:txBody>
      </p:sp>
      <p:sp>
        <p:nvSpPr>
          <p:cNvPr id="21" name="TextBox 20"/>
          <p:cNvSpPr txBox="1"/>
          <p:nvPr/>
        </p:nvSpPr>
        <p:spPr>
          <a:xfrm>
            <a:off x="5104781" y="3586085"/>
            <a:ext cx="3421742" cy="461665"/>
          </a:xfrm>
          <a:prstGeom prst="rect">
            <a:avLst/>
          </a:prstGeom>
          <a:noFill/>
        </p:spPr>
        <p:txBody>
          <a:bodyPr wrap="square" rtlCol="0">
            <a:spAutoFit/>
          </a:bodyPr>
          <a:lstStyle/>
          <a:p>
            <a:r>
              <a:rPr lang="en-US" altLang="zh-CN" sz="2400" b="1" dirty="0"/>
              <a:t>2</a:t>
            </a:r>
            <a:r>
              <a:rPr lang="zh-CN" altLang="zh-CN" sz="2400" b="1" dirty="0"/>
              <a:t>．组件化的功能</a:t>
            </a:r>
            <a:endParaRPr lang="zh-CN" altLang="zh-CN" sz="2400" dirty="0"/>
          </a:p>
        </p:txBody>
      </p:sp>
    </p:spTree>
    <p:custDataLst>
      <p:tags r:id="rId1"/>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273464" y="282012"/>
            <a:ext cx="4713205" cy="461665"/>
          </a:xfrm>
          <a:prstGeom prst="rect">
            <a:avLst/>
          </a:prstGeom>
          <a:noFill/>
        </p:spPr>
        <p:txBody>
          <a:bodyPr wrap="square" rtlCol="0">
            <a:spAutoFit/>
          </a:bodyPr>
          <a:lstStyle/>
          <a:p>
            <a:r>
              <a:rPr lang="en-US" altLang="zh-CN" sz="2400" b="1" dirty="0" err="1">
                <a:solidFill>
                  <a:schemeClr val="bg1"/>
                </a:solidFill>
              </a:rPr>
              <a:t>MyEclipse</a:t>
            </a:r>
            <a:r>
              <a:rPr lang="en-US" altLang="zh-CN" sz="2400" b="1" dirty="0">
                <a:solidFill>
                  <a:schemeClr val="bg1"/>
                </a:solidFill>
              </a:rPr>
              <a:t> 2017</a:t>
            </a:r>
            <a:r>
              <a:rPr lang="zh-CN" altLang="zh-CN" sz="2400" b="1" dirty="0">
                <a:solidFill>
                  <a:schemeClr val="bg1"/>
                </a:solidFill>
              </a:rPr>
              <a:t>环境介绍</a:t>
            </a:r>
          </a:p>
        </p:txBody>
      </p:sp>
      <p:sp>
        <p:nvSpPr>
          <p:cNvPr id="3" name="TextBox 2"/>
          <p:cNvSpPr txBox="1"/>
          <p:nvPr/>
        </p:nvSpPr>
        <p:spPr>
          <a:xfrm>
            <a:off x="365287" y="841470"/>
            <a:ext cx="10963453" cy="1200329"/>
          </a:xfrm>
          <a:prstGeom prst="rect">
            <a:avLst/>
          </a:prstGeom>
          <a:noFill/>
        </p:spPr>
        <p:txBody>
          <a:bodyPr wrap="square" rtlCol="0">
            <a:spAutoFit/>
          </a:bodyPr>
          <a:lstStyle/>
          <a:p>
            <a:pPr indent="446405"/>
            <a:r>
              <a:rPr lang="zh-CN" altLang="zh-CN" sz="2400" dirty="0"/>
              <a:t>在</a:t>
            </a:r>
            <a:r>
              <a:rPr lang="en-US" altLang="zh-CN" sz="2400" dirty="0"/>
              <a:t>Windows</a:t>
            </a:r>
            <a:r>
              <a:rPr lang="zh-CN" altLang="zh-CN" sz="2400" dirty="0"/>
              <a:t>下选择【开始】菜单→【所有程序】→【</a:t>
            </a:r>
            <a:r>
              <a:rPr lang="en-US" altLang="zh-CN" sz="2400" dirty="0" err="1"/>
              <a:t>MyEclipse</a:t>
            </a:r>
            <a:r>
              <a:rPr lang="zh-CN" altLang="zh-CN" sz="2400" dirty="0"/>
              <a:t>】→【</a:t>
            </a:r>
            <a:r>
              <a:rPr lang="en-US" altLang="zh-CN" sz="2400" dirty="0" err="1"/>
              <a:t>MyEclipse</a:t>
            </a:r>
            <a:r>
              <a:rPr lang="en-US" altLang="zh-CN" sz="2400" dirty="0"/>
              <a:t> 2017</a:t>
            </a:r>
            <a:r>
              <a:rPr lang="zh-CN" altLang="zh-CN" sz="2400" dirty="0"/>
              <a:t>】→【</a:t>
            </a:r>
            <a:r>
              <a:rPr lang="en-US" altLang="zh-CN" sz="2400" dirty="0" err="1"/>
              <a:t>MyEclipse</a:t>
            </a:r>
            <a:r>
              <a:rPr lang="en-US" altLang="zh-CN" sz="2400" dirty="0"/>
              <a:t> 2017 CI</a:t>
            </a:r>
            <a:r>
              <a:rPr lang="zh-CN" altLang="zh-CN" sz="2400" dirty="0"/>
              <a:t>】，启动</a:t>
            </a:r>
            <a:r>
              <a:rPr lang="en-US" altLang="zh-CN" sz="2400" dirty="0" err="1"/>
              <a:t>MyEclipse</a:t>
            </a:r>
            <a:r>
              <a:rPr lang="en-US" altLang="zh-CN" sz="2400" dirty="0"/>
              <a:t> 2017</a:t>
            </a:r>
            <a:r>
              <a:rPr lang="zh-CN" altLang="zh-CN" sz="2400" dirty="0"/>
              <a:t>环境，其集成开发工作界面如图</a:t>
            </a:r>
            <a:r>
              <a:rPr lang="en-US" altLang="zh-CN" sz="2400" dirty="0"/>
              <a:t>1.27</a:t>
            </a:r>
            <a:r>
              <a:rPr lang="zh-CN" altLang="zh-CN" sz="2400" dirty="0"/>
              <a:t>所示。</a:t>
            </a:r>
            <a:endParaRPr lang="zh-CN" altLang="en-US" sz="2400" dirty="0"/>
          </a:p>
        </p:txBody>
      </p:sp>
      <p:pic>
        <p:nvPicPr>
          <p:cNvPr id="2867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1437" y="2139592"/>
            <a:ext cx="5807223" cy="4353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273464" y="282012"/>
            <a:ext cx="4713205" cy="461665"/>
          </a:xfrm>
          <a:prstGeom prst="rect">
            <a:avLst/>
          </a:prstGeom>
          <a:noFill/>
        </p:spPr>
        <p:txBody>
          <a:bodyPr wrap="square" rtlCol="0">
            <a:spAutoFit/>
          </a:bodyPr>
          <a:lstStyle/>
          <a:p>
            <a:r>
              <a:rPr lang="en-US" altLang="zh-CN" sz="2400" b="1" dirty="0">
                <a:solidFill>
                  <a:schemeClr val="bg1"/>
                </a:solidFill>
              </a:rPr>
              <a:t>1</a:t>
            </a:r>
            <a:r>
              <a:rPr lang="zh-CN" altLang="zh-CN" sz="2400" b="1" dirty="0">
                <a:solidFill>
                  <a:schemeClr val="bg1"/>
                </a:solidFill>
              </a:rPr>
              <a:t>．标准界面元素</a:t>
            </a:r>
            <a:endParaRPr lang="zh-CN" altLang="zh-CN" sz="2400" dirty="0">
              <a:solidFill>
                <a:schemeClr val="bg1"/>
              </a:solidFill>
            </a:endParaRPr>
          </a:p>
        </p:txBody>
      </p:sp>
      <p:sp>
        <p:nvSpPr>
          <p:cNvPr id="3" name="TextBox 2"/>
          <p:cNvSpPr txBox="1"/>
          <p:nvPr/>
        </p:nvSpPr>
        <p:spPr>
          <a:xfrm>
            <a:off x="273464" y="803507"/>
            <a:ext cx="10185991" cy="1200329"/>
          </a:xfrm>
          <a:prstGeom prst="rect">
            <a:avLst/>
          </a:prstGeom>
          <a:noFill/>
        </p:spPr>
        <p:txBody>
          <a:bodyPr wrap="square" rtlCol="0">
            <a:spAutoFit/>
          </a:bodyPr>
          <a:lstStyle/>
          <a:p>
            <a:pPr indent="446405" fontAlgn="ctr" latinLnBrk="1"/>
            <a:r>
              <a:rPr lang="zh-CN" altLang="zh-CN" sz="2400" b="1" dirty="0"/>
              <a:t>（</a:t>
            </a:r>
            <a:r>
              <a:rPr lang="en-US" altLang="zh-CN" sz="2400" b="1" dirty="0"/>
              <a:t>1</a:t>
            </a:r>
            <a:r>
              <a:rPr lang="zh-CN" altLang="zh-CN" sz="2400" b="1" dirty="0"/>
              <a:t>）菜单栏</a:t>
            </a:r>
          </a:p>
          <a:p>
            <a:pPr indent="446405" fontAlgn="ctr" latinLnBrk="1"/>
            <a:r>
              <a:rPr lang="zh-CN" altLang="zh-CN" sz="2400" dirty="0"/>
              <a:t>窗体顶部是菜单栏，它包含主菜单（如</a:t>
            </a:r>
            <a:r>
              <a:rPr lang="en-US" altLang="zh-CN" sz="2400" dirty="0"/>
              <a:t>File</a:t>
            </a:r>
            <a:r>
              <a:rPr lang="zh-CN" altLang="zh-CN" sz="2400" dirty="0"/>
              <a:t>）和其所属的菜单项（如“</a:t>
            </a:r>
            <a:r>
              <a:rPr lang="en-US" altLang="zh-CN" sz="2400" dirty="0"/>
              <a:t>File</a:t>
            </a:r>
            <a:r>
              <a:rPr lang="zh-CN" altLang="zh-CN" sz="2400" dirty="0"/>
              <a:t>”→“</a:t>
            </a:r>
            <a:r>
              <a:rPr lang="en-US" altLang="zh-CN" sz="2400" dirty="0"/>
              <a:t>New</a:t>
            </a:r>
            <a:r>
              <a:rPr lang="zh-CN" altLang="zh-CN" sz="2400" dirty="0"/>
              <a:t>”），菜单项下面还可以显示子菜单，如图</a:t>
            </a:r>
            <a:r>
              <a:rPr lang="en-US" altLang="zh-CN" sz="2400" dirty="0"/>
              <a:t>1.28</a:t>
            </a:r>
            <a:r>
              <a:rPr lang="zh-CN" altLang="zh-CN" sz="2400" dirty="0"/>
              <a:t>所示。</a:t>
            </a: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2630066" y="2187795"/>
          <a:ext cx="5961041" cy="4479961"/>
        </p:xfrm>
        <a:graphic>
          <a:graphicData uri="http://schemas.openxmlformats.org/presentationml/2006/ole">
            <mc:AlternateContent xmlns:mc="http://schemas.openxmlformats.org/markup-compatibility/2006">
              <mc:Choice xmlns:v="urn:schemas-microsoft-com:vml" Requires="v">
                <p:oleObj name="Visio" r:id="rId2" imgW="13081000" imgH="9829800" progId="Visio.Drawing.11">
                  <p:embed/>
                </p:oleObj>
              </mc:Choice>
              <mc:Fallback>
                <p:oleObj name="Visio" r:id="rId2" imgW="13081000" imgH="9829800" progId="Visio.Drawing.11">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0066" y="2187795"/>
                        <a:ext cx="5961041" cy="4479961"/>
                      </a:xfrm>
                      <a:prstGeom prst="rect">
                        <a:avLst/>
                      </a:prstGeom>
                      <a:noFill/>
                    </p:spPr>
                  </p:pic>
                </p:oleObj>
              </mc:Fallback>
            </mc:AlternateContent>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273464" y="282012"/>
            <a:ext cx="4713205" cy="461665"/>
          </a:xfrm>
          <a:prstGeom prst="rect">
            <a:avLst/>
          </a:prstGeom>
          <a:noFill/>
        </p:spPr>
        <p:txBody>
          <a:bodyPr wrap="square" rtlCol="0">
            <a:spAutoFit/>
          </a:bodyPr>
          <a:lstStyle/>
          <a:p>
            <a:r>
              <a:rPr lang="en-US" altLang="zh-CN" sz="2400" b="1" dirty="0">
                <a:solidFill>
                  <a:schemeClr val="bg1"/>
                </a:solidFill>
              </a:rPr>
              <a:t>1</a:t>
            </a:r>
            <a:r>
              <a:rPr lang="zh-CN" altLang="zh-CN" sz="2400" b="1" dirty="0">
                <a:solidFill>
                  <a:schemeClr val="bg1"/>
                </a:solidFill>
              </a:rPr>
              <a:t>．标准界面元素</a:t>
            </a:r>
            <a:endParaRPr lang="zh-CN" altLang="zh-CN" sz="2400" dirty="0">
              <a:solidFill>
                <a:schemeClr val="bg1"/>
              </a:solidFill>
            </a:endParaRPr>
          </a:p>
        </p:txBody>
      </p:sp>
      <p:sp>
        <p:nvSpPr>
          <p:cNvPr id="3" name="TextBox 2"/>
          <p:cNvSpPr txBox="1"/>
          <p:nvPr/>
        </p:nvSpPr>
        <p:spPr>
          <a:xfrm>
            <a:off x="1148316" y="914400"/>
            <a:ext cx="10132827" cy="830997"/>
          </a:xfrm>
          <a:prstGeom prst="rect">
            <a:avLst/>
          </a:prstGeom>
          <a:noFill/>
        </p:spPr>
        <p:txBody>
          <a:bodyPr wrap="square" rtlCol="0">
            <a:spAutoFit/>
          </a:bodyPr>
          <a:lstStyle/>
          <a:p>
            <a:pPr fontAlgn="ctr" latinLnBrk="1"/>
            <a:r>
              <a:rPr lang="zh-CN" altLang="zh-CN" sz="2400" b="1" dirty="0"/>
              <a:t>（</a:t>
            </a:r>
            <a:r>
              <a:rPr lang="en-US" altLang="zh-CN" sz="2400" b="1" dirty="0"/>
              <a:t>2</a:t>
            </a:r>
            <a:r>
              <a:rPr lang="zh-CN" altLang="zh-CN" sz="2400" b="1" dirty="0"/>
              <a:t>）工具栏</a:t>
            </a:r>
          </a:p>
          <a:p>
            <a:pPr fontAlgn="ctr" latinLnBrk="1"/>
            <a:r>
              <a:rPr lang="zh-CN" altLang="zh-CN" sz="2400" dirty="0"/>
              <a:t>位于菜单栏下面的是工具栏，如图</a:t>
            </a:r>
            <a:r>
              <a:rPr lang="en-US" altLang="zh-CN" sz="2400" dirty="0"/>
              <a:t>1.29</a:t>
            </a:r>
            <a:r>
              <a:rPr lang="zh-CN" altLang="zh-CN" sz="2400" dirty="0"/>
              <a:t>所示，它包含了最常用的功能。</a:t>
            </a: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1497120" y="1856661"/>
          <a:ext cx="8525373" cy="520995"/>
        </p:xfrm>
        <a:graphic>
          <a:graphicData uri="http://schemas.openxmlformats.org/presentationml/2006/ole">
            <mc:AlternateContent xmlns:mc="http://schemas.openxmlformats.org/markup-compatibility/2006">
              <mc:Choice xmlns:v="urn:schemas-microsoft-com:vml" Requires="v">
                <p:oleObj name="Visio" r:id="rId2" imgW="12903200" imgH="812800" progId="Visio.Drawing.11">
                  <p:embed/>
                </p:oleObj>
              </mc:Choice>
              <mc:Fallback>
                <p:oleObj name="Visio" r:id="rId2" imgW="12903200" imgH="812800" progId="Visio.Drawing.11">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7120" y="1856661"/>
                        <a:ext cx="8525373" cy="520995"/>
                      </a:xfrm>
                      <a:prstGeom prst="rect">
                        <a:avLst/>
                      </a:prstGeom>
                      <a:noFill/>
                    </p:spPr>
                  </p:pic>
                </p:oleObj>
              </mc:Fallback>
            </mc:AlternateContent>
          </a:graphicData>
        </a:graphic>
      </p:graphicFrame>
      <p:sp>
        <p:nvSpPr>
          <p:cNvPr id="6" name="TextBox 5"/>
          <p:cNvSpPr txBox="1"/>
          <p:nvPr/>
        </p:nvSpPr>
        <p:spPr>
          <a:xfrm>
            <a:off x="756777" y="2700088"/>
            <a:ext cx="10228520" cy="1569660"/>
          </a:xfrm>
          <a:prstGeom prst="rect">
            <a:avLst/>
          </a:prstGeom>
          <a:noFill/>
        </p:spPr>
        <p:txBody>
          <a:bodyPr wrap="square" rtlCol="0">
            <a:spAutoFit/>
          </a:bodyPr>
          <a:lstStyle/>
          <a:p>
            <a:pPr indent="446405" fontAlgn="ctr" latinLnBrk="1"/>
            <a:r>
              <a:rPr lang="zh-CN" altLang="zh-CN" sz="2400" b="1" dirty="0"/>
              <a:t>（</a:t>
            </a:r>
            <a:r>
              <a:rPr lang="en-US" altLang="zh-CN" sz="2400" b="1" dirty="0"/>
              <a:t>3</a:t>
            </a:r>
            <a:r>
              <a:rPr lang="zh-CN" altLang="zh-CN" sz="2400" b="1" dirty="0"/>
              <a:t>）状态栏</a:t>
            </a:r>
          </a:p>
          <a:p>
            <a:pPr indent="446405" fontAlgn="ctr" latinLnBrk="1"/>
            <a:r>
              <a:rPr lang="zh-CN" altLang="zh-CN" sz="2400" dirty="0"/>
              <a:t>状态栏位于整个</a:t>
            </a:r>
            <a:r>
              <a:rPr lang="en-US" altLang="zh-CN" sz="2400" dirty="0" err="1"/>
              <a:t>MyEclipse</a:t>
            </a:r>
            <a:r>
              <a:rPr lang="zh-CN" altLang="zh-CN" sz="2400" dirty="0"/>
              <a:t>开发环境的底部，其上被分隔条 </a:t>
            </a:r>
            <a:r>
              <a:rPr lang="en-US" altLang="zh-CN" sz="2400" dirty="0"/>
              <a:t> </a:t>
            </a:r>
            <a:r>
              <a:rPr lang="zh-CN" altLang="zh-CN" sz="2400" dirty="0"/>
              <a:t>划分成两个以上的区块，用于显示系统运行时来自不同方面的状态信息，如图</a:t>
            </a:r>
            <a:r>
              <a:rPr lang="en-US" altLang="zh-CN" sz="2400" dirty="0"/>
              <a:t>1.30</a:t>
            </a:r>
            <a:r>
              <a:rPr lang="zh-CN" altLang="zh-CN" sz="2400" dirty="0"/>
              <a:t>所示，这是</a:t>
            </a:r>
            <a:r>
              <a:rPr lang="en-US" altLang="zh-CN" sz="2400" dirty="0" err="1"/>
              <a:t>MyEclipse</a:t>
            </a:r>
            <a:r>
              <a:rPr lang="zh-CN" altLang="zh-CN" sz="2400" dirty="0"/>
              <a:t>加载一个</a:t>
            </a:r>
            <a:r>
              <a:rPr lang="en-US" altLang="zh-CN" sz="2400" dirty="0"/>
              <a:t>Java EE</a:t>
            </a:r>
            <a:r>
              <a:rPr lang="zh-CN" altLang="zh-CN" sz="2400" dirty="0"/>
              <a:t>项目时状态栏所呈现出来的典型外观。</a:t>
            </a:r>
          </a:p>
        </p:txBody>
      </p:sp>
      <p:pic>
        <p:nvPicPr>
          <p:cNvPr id="30724"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6716" y="4460161"/>
            <a:ext cx="8608642" cy="26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273464" y="282012"/>
            <a:ext cx="4713205" cy="461665"/>
          </a:xfrm>
          <a:prstGeom prst="rect">
            <a:avLst/>
          </a:prstGeom>
          <a:noFill/>
        </p:spPr>
        <p:txBody>
          <a:bodyPr wrap="square" rtlCol="0">
            <a:spAutoFit/>
          </a:bodyPr>
          <a:lstStyle/>
          <a:p>
            <a:r>
              <a:rPr lang="en-US" altLang="zh-CN" sz="2400" b="1" dirty="0">
                <a:solidFill>
                  <a:schemeClr val="bg1"/>
                </a:solidFill>
              </a:rPr>
              <a:t>1</a:t>
            </a:r>
            <a:r>
              <a:rPr lang="zh-CN" altLang="zh-CN" sz="2400" b="1" dirty="0">
                <a:solidFill>
                  <a:schemeClr val="bg1"/>
                </a:solidFill>
              </a:rPr>
              <a:t>．标准界面元素</a:t>
            </a:r>
            <a:endParaRPr lang="zh-CN" altLang="zh-CN" sz="2400" dirty="0">
              <a:solidFill>
                <a:schemeClr val="bg1"/>
              </a:solidFill>
            </a:endParaRPr>
          </a:p>
        </p:txBody>
      </p:sp>
      <p:sp>
        <p:nvSpPr>
          <p:cNvPr id="3" name="TextBox 2"/>
          <p:cNvSpPr txBox="1"/>
          <p:nvPr/>
        </p:nvSpPr>
        <p:spPr>
          <a:xfrm>
            <a:off x="925033" y="1095153"/>
            <a:ext cx="9941441" cy="4524315"/>
          </a:xfrm>
          <a:prstGeom prst="rect">
            <a:avLst/>
          </a:prstGeom>
          <a:noFill/>
        </p:spPr>
        <p:txBody>
          <a:bodyPr wrap="square" rtlCol="0">
            <a:spAutoFit/>
          </a:bodyPr>
          <a:lstStyle/>
          <a:p>
            <a:pPr indent="446405" fontAlgn="ctr" latinLnBrk="1">
              <a:lnSpc>
                <a:spcPct val="150000"/>
              </a:lnSpc>
            </a:pPr>
            <a:r>
              <a:rPr lang="zh-CN" altLang="zh-CN" sz="2400" b="1" dirty="0"/>
              <a:t>（</a:t>
            </a:r>
            <a:r>
              <a:rPr lang="en-US" altLang="zh-CN" sz="2400" b="1" dirty="0"/>
              <a:t>4</a:t>
            </a:r>
            <a:r>
              <a:rPr lang="zh-CN" altLang="zh-CN" sz="2400" b="1" dirty="0"/>
              <a:t>）透视图切换器</a:t>
            </a:r>
          </a:p>
          <a:p>
            <a:pPr indent="446405" fontAlgn="ctr" latinLnBrk="1">
              <a:lnSpc>
                <a:spcPct val="150000"/>
              </a:lnSpc>
            </a:pPr>
            <a:r>
              <a:rPr lang="zh-CN" altLang="zh-CN" sz="2400" dirty="0"/>
              <a:t>位于工具栏右侧的是</a:t>
            </a:r>
            <a:r>
              <a:rPr lang="en-US" altLang="zh-CN" sz="2400" dirty="0" err="1"/>
              <a:t>MyEclipse</a:t>
            </a:r>
            <a:r>
              <a:rPr lang="zh-CN" altLang="zh-CN" sz="2400" dirty="0"/>
              <a:t>特有的透视图切换器（见图</a:t>
            </a:r>
            <a:r>
              <a:rPr lang="en-US" altLang="zh-CN" sz="2400" dirty="0"/>
              <a:t>1.29</a:t>
            </a:r>
            <a:r>
              <a:rPr lang="zh-CN" altLang="zh-CN" sz="2400" dirty="0"/>
              <a:t>标注），它可以显示多个透视图以供切换。</a:t>
            </a:r>
          </a:p>
          <a:p>
            <a:pPr indent="446405" fontAlgn="ctr" latinLnBrk="1">
              <a:lnSpc>
                <a:spcPct val="150000"/>
              </a:lnSpc>
            </a:pPr>
            <a:r>
              <a:rPr lang="zh-CN" altLang="zh-CN" sz="2400" dirty="0"/>
              <a:t>透视图切换器一个最典型的应用场合，就是在</a:t>
            </a:r>
            <a:r>
              <a:rPr lang="en-US" altLang="zh-CN" sz="2400" dirty="0"/>
              <a:t>Java EE</a:t>
            </a:r>
            <a:r>
              <a:rPr lang="zh-CN" altLang="zh-CN" sz="2400" dirty="0"/>
              <a:t>开发模式与</a:t>
            </a:r>
            <a:r>
              <a:rPr lang="en-US" altLang="zh-CN" sz="2400" dirty="0"/>
              <a:t>DB Browser</a:t>
            </a:r>
            <a:r>
              <a:rPr lang="zh-CN" altLang="zh-CN" sz="2400" dirty="0"/>
              <a:t>之间切换，如图</a:t>
            </a:r>
            <a:r>
              <a:rPr lang="en-US" altLang="zh-CN" sz="2400" dirty="0"/>
              <a:t>1.31</a:t>
            </a:r>
            <a:r>
              <a:rPr lang="zh-CN" altLang="zh-CN" sz="2400" dirty="0"/>
              <a:t>所示，在</a:t>
            </a:r>
            <a:r>
              <a:rPr lang="en-US" altLang="zh-CN" sz="2400" dirty="0"/>
              <a:t>DB Browser</a:t>
            </a:r>
            <a:r>
              <a:rPr lang="zh-CN" altLang="zh-CN" sz="2400" dirty="0"/>
              <a:t>模式下点击 </a:t>
            </a:r>
            <a:r>
              <a:rPr lang="en-US" altLang="zh-CN" sz="2400" dirty="0"/>
              <a:t> </a:t>
            </a:r>
            <a:r>
              <a:rPr lang="zh-CN" altLang="zh-CN" sz="2400" dirty="0"/>
              <a:t>（</a:t>
            </a:r>
            <a:r>
              <a:rPr lang="en-US" altLang="zh-CN" sz="2400" dirty="0"/>
              <a:t>Open Perspective</a:t>
            </a:r>
            <a:r>
              <a:rPr lang="zh-CN" altLang="zh-CN" sz="2400" dirty="0"/>
              <a:t>）按钮，弹出【</a:t>
            </a:r>
            <a:r>
              <a:rPr lang="en-US" altLang="zh-CN" sz="2400" dirty="0"/>
              <a:t>Open Perspective</a:t>
            </a:r>
            <a:r>
              <a:rPr lang="zh-CN" altLang="zh-CN" sz="2400" dirty="0"/>
              <a:t>】对话框，其中列出了系统预定义的各种标准功能模式的透视图，默认</a:t>
            </a:r>
            <a:r>
              <a:rPr lang="en-US" altLang="zh-CN" sz="2400" dirty="0"/>
              <a:t>Java EE</a:t>
            </a:r>
            <a:r>
              <a:rPr lang="zh-CN" altLang="zh-CN" sz="2400" dirty="0"/>
              <a:t>开发模式的透视图名称为“</a:t>
            </a:r>
            <a:r>
              <a:rPr lang="en-US" altLang="zh-CN" sz="2400" dirty="0"/>
              <a:t>Java Enterprise(default)</a:t>
            </a:r>
            <a:r>
              <a:rPr lang="zh-CN" altLang="zh-CN" sz="2400" dirty="0"/>
              <a:t>”，选中，点【</a:t>
            </a:r>
            <a:r>
              <a:rPr lang="en-US" altLang="zh-CN" sz="2400" dirty="0"/>
              <a:t>OK</a:t>
            </a:r>
            <a:r>
              <a:rPr lang="zh-CN" altLang="zh-CN" sz="2400" dirty="0"/>
              <a:t>】按钮，切换回标准</a:t>
            </a:r>
            <a:r>
              <a:rPr lang="en-US" altLang="zh-CN" sz="2400" dirty="0"/>
              <a:t>Java EE</a:t>
            </a:r>
            <a:r>
              <a:rPr lang="zh-CN" altLang="zh-CN" sz="2400" dirty="0"/>
              <a:t>开发环境。</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465" y="282012"/>
            <a:ext cx="2862842" cy="461665"/>
          </a:xfrm>
          <a:prstGeom prst="rect">
            <a:avLst/>
          </a:prstGeom>
          <a:noFill/>
        </p:spPr>
        <p:txBody>
          <a:bodyPr wrap="square" rtlCol="0">
            <a:spAutoFit/>
          </a:bodyPr>
          <a:lstStyle/>
          <a:p>
            <a:pPr lvl="0"/>
            <a:r>
              <a:rPr lang="en-US" altLang="zh-CN" sz="2400" b="1" dirty="0">
                <a:solidFill>
                  <a:schemeClr val="bg1"/>
                </a:solidFill>
              </a:rPr>
              <a:t>3.  JSP </a:t>
            </a:r>
            <a:endParaRPr lang="zh-CN" altLang="zh-CN" sz="2400" dirty="0">
              <a:solidFill>
                <a:schemeClr val="bg1"/>
              </a:solidFill>
            </a:endParaRPr>
          </a:p>
        </p:txBody>
      </p:sp>
      <p:sp>
        <p:nvSpPr>
          <p:cNvPr id="3" name="TextBox 2"/>
          <p:cNvSpPr txBox="1"/>
          <p:nvPr/>
        </p:nvSpPr>
        <p:spPr>
          <a:xfrm>
            <a:off x="1733098" y="1267219"/>
            <a:ext cx="3880884" cy="3847862"/>
          </a:xfrm>
          <a:prstGeom prst="round2DiagRect">
            <a:avLst/>
          </a:prstGeom>
          <a:noFill/>
          <a:ln w="19050">
            <a:solidFill>
              <a:schemeClr val="bg1"/>
            </a:solidFill>
            <a:prstDash val="lgDash"/>
          </a:ln>
        </p:spPr>
        <p:txBody>
          <a:bodyPr wrap="square" rtlCol="0">
            <a:spAutoFit/>
          </a:bodyPr>
          <a:lstStyle/>
          <a:p>
            <a:pPr indent="446405"/>
            <a:r>
              <a:rPr lang="en-US" altLang="zh-CN" sz="2000" dirty="0"/>
              <a:t>JSP</a:t>
            </a:r>
            <a:r>
              <a:rPr lang="zh-CN" altLang="en-US" sz="2000" dirty="0"/>
              <a:t>（</a:t>
            </a:r>
            <a:r>
              <a:rPr lang="en-US" altLang="zh-CN" sz="2000" dirty="0"/>
              <a:t>Java Server Pages</a:t>
            </a:r>
            <a:r>
              <a:rPr lang="zh-CN" altLang="en-US" sz="2000" dirty="0"/>
              <a:t>）是由原</a:t>
            </a:r>
            <a:r>
              <a:rPr lang="en-US" altLang="zh-CN" sz="2000" dirty="0"/>
              <a:t>Oracle</a:t>
            </a:r>
            <a:r>
              <a:rPr lang="zh-CN" altLang="en-US" sz="2000" dirty="0"/>
              <a:t>（</a:t>
            </a:r>
            <a:r>
              <a:rPr lang="en-US" altLang="zh-CN" sz="2000" dirty="0"/>
              <a:t>Microsystems</a:t>
            </a:r>
            <a:r>
              <a:rPr lang="zh-CN" altLang="en-US" sz="2000" dirty="0"/>
              <a:t>）公司倡导、许多公司参与一起建立的一种动态网页技术标准。</a:t>
            </a:r>
            <a:r>
              <a:rPr lang="en-US" altLang="zh-CN" sz="2000" dirty="0"/>
              <a:t>JSP</a:t>
            </a:r>
            <a:r>
              <a:rPr lang="zh-CN" altLang="en-US" sz="2000" dirty="0"/>
              <a:t>是在传统的网页</a:t>
            </a:r>
            <a:r>
              <a:rPr lang="en-US" altLang="zh-CN" sz="2000" dirty="0"/>
              <a:t>HTML</a:t>
            </a:r>
            <a:r>
              <a:rPr lang="zh-CN" altLang="en-US" sz="2000" dirty="0"/>
              <a:t>文件</a:t>
            </a:r>
            <a:r>
              <a:rPr lang="en-US" altLang="zh-CN" sz="2000" dirty="0"/>
              <a:t>(*.</a:t>
            </a:r>
            <a:r>
              <a:rPr lang="en-US" altLang="zh-CN" sz="2000" dirty="0" err="1"/>
              <a:t>htm</a:t>
            </a:r>
            <a:r>
              <a:rPr lang="en-US" altLang="zh-CN" sz="2000" dirty="0"/>
              <a:t>,*.html)</a:t>
            </a:r>
            <a:r>
              <a:rPr lang="zh-CN" altLang="en-US" sz="2000" dirty="0"/>
              <a:t>中插入</a:t>
            </a:r>
            <a:r>
              <a:rPr lang="en-US" altLang="zh-CN" sz="2000" dirty="0"/>
              <a:t>Java</a:t>
            </a:r>
            <a:r>
              <a:rPr lang="zh-CN" altLang="en-US" sz="2000" dirty="0"/>
              <a:t>程序段</a:t>
            </a:r>
            <a:r>
              <a:rPr lang="en-US" altLang="zh-CN" sz="2000" dirty="0"/>
              <a:t>(</a:t>
            </a:r>
            <a:r>
              <a:rPr lang="en-US" altLang="zh-CN" sz="2000" dirty="0" err="1"/>
              <a:t>Scriptlet</a:t>
            </a:r>
            <a:r>
              <a:rPr lang="en-US" altLang="zh-CN" sz="2000" dirty="0"/>
              <a:t>)</a:t>
            </a:r>
            <a:r>
              <a:rPr lang="zh-CN" altLang="en-US" sz="2000" dirty="0"/>
              <a:t>和</a:t>
            </a:r>
            <a:r>
              <a:rPr lang="en-US" altLang="zh-CN" sz="2000" dirty="0"/>
              <a:t>JSP</a:t>
            </a:r>
            <a:r>
              <a:rPr lang="zh-CN" altLang="en-US" sz="2000" dirty="0"/>
              <a:t>标记</a:t>
            </a:r>
            <a:r>
              <a:rPr lang="en-US" altLang="zh-CN" sz="2000" dirty="0"/>
              <a:t>(tag)</a:t>
            </a:r>
            <a:r>
              <a:rPr lang="zh-CN" altLang="en-US" sz="2000" dirty="0"/>
              <a:t>，从而形成</a:t>
            </a:r>
            <a:r>
              <a:rPr lang="en-US" altLang="zh-CN" sz="2000" dirty="0"/>
              <a:t>JSP</a:t>
            </a:r>
            <a:r>
              <a:rPr lang="zh-CN" altLang="en-US" sz="2000" dirty="0"/>
              <a:t>文件</a:t>
            </a:r>
            <a:r>
              <a:rPr lang="en-US" altLang="zh-CN" sz="2000" dirty="0"/>
              <a:t>(*.</a:t>
            </a:r>
            <a:r>
              <a:rPr lang="en-US" altLang="zh-CN" sz="2000" dirty="0" err="1"/>
              <a:t>jsp</a:t>
            </a:r>
            <a:r>
              <a:rPr lang="en-US" altLang="zh-CN" sz="2000" dirty="0"/>
              <a:t>)</a:t>
            </a:r>
            <a:r>
              <a:rPr lang="zh-CN" altLang="en-US" sz="2000" dirty="0"/>
              <a:t>。用</a:t>
            </a:r>
            <a:r>
              <a:rPr lang="en-US" altLang="zh-CN" sz="2000" dirty="0"/>
              <a:t>JSP</a:t>
            </a:r>
            <a:r>
              <a:rPr lang="zh-CN" altLang="en-US" sz="2000" dirty="0"/>
              <a:t>开发的</a:t>
            </a:r>
            <a:r>
              <a:rPr lang="en-US" altLang="zh-CN" sz="2000" dirty="0"/>
              <a:t>Web</a:t>
            </a:r>
            <a:r>
              <a:rPr lang="zh-CN" altLang="en-US" sz="2000" dirty="0"/>
              <a:t>应用是跨平台的，既能在</a:t>
            </a:r>
            <a:r>
              <a:rPr lang="en-US" altLang="zh-CN" sz="2000" dirty="0"/>
              <a:t>Linux</a:t>
            </a:r>
            <a:r>
              <a:rPr lang="zh-CN" altLang="en-US" sz="2000" dirty="0"/>
              <a:t>下运行，也能在其他操作系统上运行。</a:t>
            </a:r>
          </a:p>
        </p:txBody>
      </p:sp>
      <p:sp>
        <p:nvSpPr>
          <p:cNvPr id="4" name="TextBox 3"/>
          <p:cNvSpPr txBox="1"/>
          <p:nvPr/>
        </p:nvSpPr>
        <p:spPr>
          <a:xfrm>
            <a:off x="6181051" y="1267219"/>
            <a:ext cx="4015563" cy="3783270"/>
          </a:xfrm>
          <a:prstGeom prst="snip2DiagRect">
            <a:avLst/>
          </a:prstGeom>
          <a:noFill/>
          <a:ln w="19050">
            <a:solidFill>
              <a:schemeClr val="bg1"/>
            </a:solidFill>
            <a:prstDash val="lgDash"/>
          </a:ln>
        </p:spPr>
        <p:txBody>
          <a:bodyPr wrap="square" rtlCol="0">
            <a:spAutoFit/>
          </a:bodyPr>
          <a:lstStyle/>
          <a:p>
            <a:pPr indent="446405"/>
            <a:r>
              <a:rPr lang="en-US" altLang="zh-CN" sz="2000" dirty="0"/>
              <a:t>JSP</a:t>
            </a:r>
            <a:r>
              <a:rPr lang="zh-CN" altLang="en-US" sz="2000" dirty="0"/>
              <a:t>技术使用</a:t>
            </a:r>
            <a:r>
              <a:rPr lang="en-US" altLang="zh-CN" sz="2000" dirty="0"/>
              <a:t>Java</a:t>
            </a:r>
            <a:r>
              <a:rPr lang="zh-CN" altLang="en-US" sz="2000" dirty="0"/>
              <a:t>编程语言编写类</a:t>
            </a:r>
            <a:r>
              <a:rPr lang="en-US" altLang="zh-CN" sz="2000" dirty="0"/>
              <a:t>XML</a:t>
            </a:r>
            <a:r>
              <a:rPr lang="zh-CN" altLang="en-US" sz="2000" dirty="0"/>
              <a:t>的</a:t>
            </a:r>
            <a:r>
              <a:rPr lang="en-US" altLang="zh-CN" sz="2000" dirty="0"/>
              <a:t>tags</a:t>
            </a:r>
            <a:r>
              <a:rPr lang="zh-CN" altLang="en-US" sz="2000" dirty="0"/>
              <a:t>和</a:t>
            </a:r>
            <a:r>
              <a:rPr lang="en-US" altLang="zh-CN" sz="2000" dirty="0" err="1"/>
              <a:t>scriptlets</a:t>
            </a:r>
            <a:r>
              <a:rPr lang="zh-CN" altLang="en-US" sz="2000" dirty="0"/>
              <a:t>，来封装产生动态网页的处理逻辑。网页还能通过</a:t>
            </a:r>
            <a:r>
              <a:rPr lang="en-US" altLang="zh-CN" sz="2000" dirty="0"/>
              <a:t>tags</a:t>
            </a:r>
            <a:r>
              <a:rPr lang="zh-CN" altLang="en-US" sz="2000" dirty="0"/>
              <a:t>和</a:t>
            </a:r>
            <a:r>
              <a:rPr lang="en-US" altLang="zh-CN" sz="2000" dirty="0" err="1"/>
              <a:t>scriptlets</a:t>
            </a:r>
            <a:r>
              <a:rPr lang="zh-CN" altLang="en-US" sz="2000" dirty="0"/>
              <a:t>访问存在于服务端的资源的应用逻辑。</a:t>
            </a:r>
            <a:r>
              <a:rPr lang="en-US" altLang="zh-CN" sz="2000" dirty="0"/>
              <a:t>JSP</a:t>
            </a:r>
            <a:r>
              <a:rPr lang="zh-CN" altLang="en-US" sz="2000" dirty="0"/>
              <a:t>将网页逻辑与网页设计和显示分离，支持可重用的基于组件的设计，使基于</a:t>
            </a:r>
            <a:r>
              <a:rPr lang="en-US" altLang="zh-CN" sz="2000" dirty="0"/>
              <a:t>Web</a:t>
            </a:r>
            <a:r>
              <a:rPr lang="zh-CN" altLang="en-US" sz="2000" dirty="0"/>
              <a:t>的应用程序的开发变得迅速和容易。</a:t>
            </a:r>
          </a:p>
        </p:txBody>
      </p:sp>
      <p:sp>
        <p:nvSpPr>
          <p:cNvPr id="5" name="TextBox 4"/>
          <p:cNvSpPr txBox="1"/>
          <p:nvPr/>
        </p:nvSpPr>
        <p:spPr>
          <a:xfrm>
            <a:off x="1697456" y="5259334"/>
            <a:ext cx="8463516" cy="1464231"/>
          </a:xfrm>
          <a:prstGeom prst="roundRect">
            <a:avLst/>
          </a:prstGeom>
          <a:noFill/>
          <a:ln w="19050">
            <a:solidFill>
              <a:schemeClr val="bg1"/>
            </a:solidFill>
            <a:prstDash val="lgDash"/>
          </a:ln>
        </p:spPr>
        <p:txBody>
          <a:bodyPr wrap="square" rtlCol="0">
            <a:spAutoFit/>
          </a:bodyPr>
          <a:lstStyle/>
          <a:p>
            <a:pPr indent="446405"/>
            <a:r>
              <a:rPr lang="en-US" altLang="zh-CN" sz="2000" dirty="0"/>
              <a:t>Web</a:t>
            </a:r>
            <a:r>
              <a:rPr lang="zh-CN" altLang="en-US" sz="2000" dirty="0"/>
              <a:t>服务器在遇到访问</a:t>
            </a:r>
            <a:r>
              <a:rPr lang="en-US" altLang="zh-CN" sz="2000" dirty="0"/>
              <a:t>JSP</a:t>
            </a:r>
            <a:r>
              <a:rPr lang="zh-CN" altLang="en-US" sz="2000" dirty="0"/>
              <a:t>网页的请求时，首先执行其中的程序段，然后将执行结果连同</a:t>
            </a:r>
            <a:r>
              <a:rPr lang="en-US" altLang="zh-CN" sz="2000" dirty="0"/>
              <a:t>JSP</a:t>
            </a:r>
            <a:r>
              <a:rPr lang="zh-CN" altLang="en-US" sz="2000" dirty="0"/>
              <a:t>文件中的</a:t>
            </a:r>
            <a:r>
              <a:rPr lang="en-US" altLang="zh-CN" sz="2000" dirty="0"/>
              <a:t>HTML</a:t>
            </a:r>
            <a:r>
              <a:rPr lang="zh-CN" altLang="en-US" sz="2000" dirty="0"/>
              <a:t>代码一起返回给客户。插入的</a:t>
            </a:r>
            <a:r>
              <a:rPr lang="en-US" altLang="zh-CN" sz="2000" dirty="0"/>
              <a:t>Java</a:t>
            </a:r>
            <a:r>
              <a:rPr lang="zh-CN" altLang="en-US" sz="2000" dirty="0"/>
              <a:t>程序段可以操作数据库、重新定向网页等，以实现建立动态网页所需要的功能。</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273464" y="282012"/>
            <a:ext cx="4713205" cy="461665"/>
          </a:xfrm>
          <a:prstGeom prst="rect">
            <a:avLst/>
          </a:prstGeom>
          <a:noFill/>
        </p:spPr>
        <p:txBody>
          <a:bodyPr wrap="square" rtlCol="0">
            <a:spAutoFit/>
          </a:bodyPr>
          <a:lstStyle/>
          <a:p>
            <a:r>
              <a:rPr lang="en-US" altLang="zh-CN" sz="2400" b="1" dirty="0">
                <a:solidFill>
                  <a:schemeClr val="bg1"/>
                </a:solidFill>
              </a:rPr>
              <a:t>1</a:t>
            </a:r>
            <a:r>
              <a:rPr lang="zh-CN" altLang="zh-CN" sz="2400" b="1" dirty="0">
                <a:solidFill>
                  <a:schemeClr val="bg1"/>
                </a:solidFill>
              </a:rPr>
              <a:t>．标准界面元素</a:t>
            </a:r>
            <a:endParaRPr lang="zh-CN" altLang="zh-CN" sz="2400" dirty="0">
              <a:solidFill>
                <a:schemeClr val="bg1"/>
              </a:solidFill>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 name="对象 3"/>
          <p:cNvGraphicFramePr>
            <a:graphicFrameLocks noChangeAspect="1"/>
          </p:cNvGraphicFramePr>
          <p:nvPr/>
        </p:nvGraphicFramePr>
        <p:xfrm>
          <a:off x="2794590" y="999461"/>
          <a:ext cx="6602819" cy="4961730"/>
        </p:xfrm>
        <a:graphic>
          <a:graphicData uri="http://schemas.openxmlformats.org/presentationml/2006/ole">
            <mc:AlternateContent xmlns:mc="http://schemas.openxmlformats.org/markup-compatibility/2006">
              <mc:Choice xmlns:v="urn:schemas-microsoft-com:vml" Requires="v">
                <p:oleObj name="Visio" r:id="rId2" imgW="13093700" imgH="9842500" progId="Visio.Drawing.11">
                  <p:embed/>
                </p:oleObj>
              </mc:Choice>
              <mc:Fallback>
                <p:oleObj name="Visio" r:id="rId2" imgW="13093700" imgH="9842500" progId="Visio.Drawing.11">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590" y="999461"/>
                        <a:ext cx="6602819" cy="4961730"/>
                      </a:xfrm>
                      <a:prstGeom prst="rect">
                        <a:avLst/>
                      </a:prstGeom>
                      <a:noFill/>
                    </p:spPr>
                  </p:pic>
                </p:oleObj>
              </mc:Fallback>
            </mc:AlternateContent>
          </a:graphicData>
        </a:graphic>
      </p:graphicFrame>
      <p:sp>
        <p:nvSpPr>
          <p:cNvPr id="5" name="矩形 4"/>
          <p:cNvSpPr/>
          <p:nvPr/>
        </p:nvSpPr>
        <p:spPr>
          <a:xfrm>
            <a:off x="4592222" y="6019432"/>
            <a:ext cx="3007555" cy="369332"/>
          </a:xfrm>
          <a:prstGeom prst="rect">
            <a:avLst/>
          </a:prstGeom>
        </p:spPr>
        <p:txBody>
          <a:bodyPr wrap="none">
            <a:spAutoFit/>
          </a:bodyPr>
          <a:lstStyle/>
          <a:p>
            <a:r>
              <a:rPr lang="zh-CN" altLang="zh-CN" dirty="0"/>
              <a:t>图</a:t>
            </a:r>
            <a:r>
              <a:rPr lang="en-US" altLang="zh-CN" dirty="0"/>
              <a:t>1.31  </a:t>
            </a:r>
            <a:r>
              <a:rPr lang="zh-CN" altLang="zh-CN" dirty="0"/>
              <a:t>透视图切换器的应用</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273464" y="282012"/>
            <a:ext cx="4713205" cy="461665"/>
          </a:xfrm>
          <a:prstGeom prst="rect">
            <a:avLst/>
          </a:prstGeom>
          <a:noFill/>
        </p:spPr>
        <p:txBody>
          <a:bodyPr wrap="square" rtlCol="0">
            <a:spAutoFit/>
          </a:bodyPr>
          <a:lstStyle/>
          <a:p>
            <a:r>
              <a:rPr lang="en-US" altLang="zh-CN" sz="2400" b="1" dirty="0">
                <a:solidFill>
                  <a:schemeClr val="bg1"/>
                </a:solidFill>
              </a:rPr>
              <a:t>1</a:t>
            </a:r>
            <a:r>
              <a:rPr lang="zh-CN" altLang="zh-CN" sz="2400" b="1" dirty="0">
                <a:solidFill>
                  <a:schemeClr val="bg1"/>
                </a:solidFill>
              </a:rPr>
              <a:t>．标准界面元素</a:t>
            </a:r>
            <a:endParaRPr lang="zh-CN" altLang="zh-CN" sz="2400" dirty="0">
              <a:solidFill>
                <a:schemeClr val="bg1"/>
              </a:solidFill>
            </a:endParaRPr>
          </a:p>
        </p:txBody>
      </p:sp>
      <p:sp>
        <p:nvSpPr>
          <p:cNvPr id="3" name="TextBox 2"/>
          <p:cNvSpPr txBox="1"/>
          <p:nvPr/>
        </p:nvSpPr>
        <p:spPr>
          <a:xfrm>
            <a:off x="632031" y="687322"/>
            <a:ext cx="9750056" cy="1938992"/>
          </a:xfrm>
          <a:prstGeom prst="rect">
            <a:avLst/>
          </a:prstGeom>
          <a:noFill/>
        </p:spPr>
        <p:txBody>
          <a:bodyPr wrap="square" rtlCol="0">
            <a:spAutoFit/>
          </a:bodyPr>
          <a:lstStyle/>
          <a:p>
            <a:pPr indent="446405" fontAlgn="ctr" latinLnBrk="1"/>
            <a:r>
              <a:rPr lang="zh-CN" altLang="zh-CN" sz="2400" b="1" dirty="0"/>
              <a:t>（</a:t>
            </a:r>
            <a:r>
              <a:rPr lang="en-US" altLang="zh-CN" sz="2400" b="1" dirty="0"/>
              <a:t>5</a:t>
            </a:r>
            <a:r>
              <a:rPr lang="zh-CN" altLang="zh-CN" sz="2400" b="1" dirty="0"/>
              <a:t>）视图</a:t>
            </a:r>
          </a:p>
          <a:p>
            <a:pPr indent="446405"/>
            <a:r>
              <a:rPr lang="zh-CN" altLang="zh-CN" sz="2400" dirty="0"/>
              <a:t>视图是显示在主界面中的子窗口，可以单独最大、最小化显示，调整显示大小、位置或关闭。除了菜单栏、工具栏和状态栏之外，</a:t>
            </a:r>
            <a:r>
              <a:rPr lang="en-US" altLang="zh-CN" sz="2400" dirty="0" err="1"/>
              <a:t>MyEclipse</a:t>
            </a:r>
            <a:r>
              <a:rPr lang="zh-CN" altLang="zh-CN" sz="2400" dirty="0"/>
              <a:t>的界面就是由这样的一个个小窗口组合起来的，像拼图一样构成了</a:t>
            </a:r>
            <a:r>
              <a:rPr lang="en-US" altLang="zh-CN" sz="2400" dirty="0" err="1"/>
              <a:t>MyEclipse</a:t>
            </a:r>
            <a:r>
              <a:rPr lang="zh-CN" altLang="zh-CN" sz="2400" dirty="0"/>
              <a:t>界面的主体，如图</a:t>
            </a:r>
            <a:r>
              <a:rPr lang="en-US" altLang="zh-CN" sz="2400" dirty="0"/>
              <a:t>1.32</a:t>
            </a:r>
            <a:r>
              <a:rPr lang="zh-CN" altLang="zh-CN" sz="2400" dirty="0"/>
              <a:t>所示。</a:t>
            </a:r>
            <a:endParaRPr lang="zh-CN" altLang="en-US" sz="2400"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2836824" y="2626314"/>
          <a:ext cx="5492328" cy="4127063"/>
        </p:xfrm>
        <a:graphic>
          <a:graphicData uri="http://schemas.openxmlformats.org/presentationml/2006/ole">
            <mc:AlternateContent xmlns:mc="http://schemas.openxmlformats.org/markup-compatibility/2006">
              <mc:Choice xmlns:v="urn:schemas-microsoft-com:vml" Requires="v">
                <p:oleObj name="Visio" r:id="rId2" imgW="13081000" imgH="9829800" progId="Visio.Drawing.11">
                  <p:embed/>
                </p:oleObj>
              </mc:Choice>
              <mc:Fallback>
                <p:oleObj name="Visio" r:id="rId2" imgW="13081000" imgH="9829800" progId="Visio.Drawing.11">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6824" y="2626314"/>
                        <a:ext cx="5492328" cy="4127063"/>
                      </a:xfrm>
                      <a:prstGeom prst="rect">
                        <a:avLst/>
                      </a:prstGeom>
                      <a:noFill/>
                    </p:spPr>
                  </p:pic>
                </p:oleObj>
              </mc:Fallback>
            </mc:AlternateContent>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273464" y="282012"/>
            <a:ext cx="4713205" cy="461665"/>
          </a:xfrm>
          <a:prstGeom prst="rect">
            <a:avLst/>
          </a:prstGeom>
          <a:noFill/>
        </p:spPr>
        <p:txBody>
          <a:bodyPr wrap="square" rtlCol="0">
            <a:spAutoFit/>
          </a:bodyPr>
          <a:lstStyle/>
          <a:p>
            <a:r>
              <a:rPr lang="en-US" altLang="zh-CN" sz="2400" b="1" dirty="0">
                <a:solidFill>
                  <a:schemeClr val="bg1"/>
                </a:solidFill>
              </a:rPr>
              <a:t>1</a:t>
            </a:r>
            <a:r>
              <a:rPr lang="zh-CN" altLang="zh-CN" sz="2400" b="1" dirty="0">
                <a:solidFill>
                  <a:schemeClr val="bg1"/>
                </a:solidFill>
              </a:rPr>
              <a:t>．标准界面元素</a:t>
            </a:r>
            <a:endParaRPr lang="zh-CN" altLang="zh-CN" sz="2400" dirty="0">
              <a:solidFill>
                <a:schemeClr val="bg1"/>
              </a:solidFill>
            </a:endParaRPr>
          </a:p>
        </p:txBody>
      </p:sp>
      <p:sp>
        <p:nvSpPr>
          <p:cNvPr id="3" name="TextBox 2"/>
          <p:cNvSpPr txBox="1"/>
          <p:nvPr/>
        </p:nvSpPr>
        <p:spPr>
          <a:xfrm>
            <a:off x="557104" y="911902"/>
            <a:ext cx="10360464" cy="2862322"/>
          </a:xfrm>
          <a:prstGeom prst="rect">
            <a:avLst/>
          </a:prstGeom>
          <a:noFill/>
        </p:spPr>
        <p:txBody>
          <a:bodyPr wrap="square" rtlCol="0">
            <a:spAutoFit/>
          </a:bodyPr>
          <a:lstStyle/>
          <a:p>
            <a:pPr indent="446405" fontAlgn="ctr" latinLnBrk="1">
              <a:lnSpc>
                <a:spcPct val="150000"/>
              </a:lnSpc>
            </a:pPr>
            <a:r>
              <a:rPr lang="zh-CN" altLang="zh-CN" sz="2400" b="1" dirty="0"/>
              <a:t>（</a:t>
            </a:r>
            <a:r>
              <a:rPr lang="en-US" altLang="zh-CN" sz="2400" b="1" dirty="0"/>
              <a:t>6</a:t>
            </a:r>
            <a:r>
              <a:rPr lang="zh-CN" altLang="zh-CN" sz="2400" b="1" dirty="0"/>
              <a:t>）编辑器</a:t>
            </a:r>
          </a:p>
          <a:p>
            <a:pPr indent="446405" fontAlgn="ctr" latinLnBrk="1">
              <a:lnSpc>
                <a:spcPct val="150000"/>
              </a:lnSpc>
            </a:pPr>
            <a:r>
              <a:rPr lang="zh-CN" altLang="zh-CN" sz="2400" dirty="0"/>
              <a:t>在界面的中央会显示文件编辑器（图</a:t>
            </a:r>
            <a:r>
              <a:rPr lang="en-US" altLang="zh-CN" sz="2400" dirty="0"/>
              <a:t>1.32</a:t>
            </a:r>
            <a:r>
              <a:rPr lang="zh-CN" altLang="zh-CN" sz="2400" dirty="0"/>
              <a:t>标注）及其中的程序代码。这个编辑器与视图非常相似，也能最大化和最小化，若打开的是</a:t>
            </a:r>
            <a:r>
              <a:rPr lang="en-US" altLang="zh-CN" sz="2400" dirty="0"/>
              <a:t>JSP</a:t>
            </a:r>
            <a:r>
              <a:rPr lang="zh-CN" altLang="zh-CN" sz="2400" dirty="0"/>
              <a:t>源文件，还会在编辑器底部出现选项标签【</a:t>
            </a:r>
            <a:r>
              <a:rPr lang="en-US" altLang="zh-CN" sz="2400" dirty="0"/>
              <a:t>Source</a:t>
            </a:r>
            <a:r>
              <a:rPr lang="zh-CN" altLang="zh-CN" sz="2400" dirty="0"/>
              <a:t>】</a:t>
            </a:r>
            <a:r>
              <a:rPr lang="en-US" altLang="zh-CN" sz="2400" dirty="0"/>
              <a:t>|</a:t>
            </a:r>
            <a:r>
              <a:rPr lang="zh-CN" altLang="zh-CN" sz="2400" dirty="0"/>
              <a:t>【</a:t>
            </a:r>
            <a:r>
              <a:rPr lang="en-US" altLang="zh-CN" sz="2400" dirty="0"/>
              <a:t>Design</a:t>
            </a:r>
            <a:r>
              <a:rPr lang="zh-CN" altLang="zh-CN" sz="2400" dirty="0"/>
              <a:t>】</a:t>
            </a:r>
            <a:r>
              <a:rPr lang="en-US" altLang="zh-CN" sz="2400" dirty="0"/>
              <a:t>|</a:t>
            </a:r>
            <a:r>
              <a:rPr lang="zh-CN" altLang="zh-CN" sz="2400" dirty="0"/>
              <a:t>【</a:t>
            </a:r>
            <a:r>
              <a:rPr lang="en-US" altLang="zh-CN" sz="2400" dirty="0"/>
              <a:t>Preview</a:t>
            </a:r>
            <a:r>
              <a:rPr lang="zh-CN" altLang="zh-CN" sz="2400" dirty="0"/>
              <a:t>】，点击切换编辑模式，分别用于编辑源代码、设计</a:t>
            </a:r>
            <a:r>
              <a:rPr lang="en-US" altLang="zh-CN" sz="2400" dirty="0"/>
              <a:t>JSP</a:t>
            </a:r>
            <a:r>
              <a:rPr lang="zh-CN" altLang="zh-CN" sz="2400" dirty="0"/>
              <a:t>页面及预览效果。</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273464" y="282012"/>
            <a:ext cx="4713205" cy="461665"/>
          </a:xfrm>
          <a:prstGeom prst="rect">
            <a:avLst/>
          </a:prstGeom>
          <a:noFill/>
        </p:spPr>
        <p:txBody>
          <a:bodyPr wrap="square" rtlCol="0">
            <a:spAutoFit/>
          </a:bodyPr>
          <a:lstStyle/>
          <a:p>
            <a:r>
              <a:rPr lang="en-US" altLang="zh-CN" sz="2400" b="1" dirty="0">
                <a:solidFill>
                  <a:schemeClr val="bg1"/>
                </a:solidFill>
              </a:rPr>
              <a:t>2</a:t>
            </a:r>
            <a:r>
              <a:rPr lang="zh-CN" altLang="zh-CN" sz="2400" b="1" dirty="0">
                <a:solidFill>
                  <a:schemeClr val="bg1"/>
                </a:solidFill>
              </a:rPr>
              <a:t>．组件化的功能</a:t>
            </a:r>
            <a:endParaRPr lang="zh-CN" altLang="zh-CN" sz="2400" dirty="0">
              <a:solidFill>
                <a:schemeClr val="bg1"/>
              </a:solidFill>
            </a:endParaRPr>
          </a:p>
        </p:txBody>
      </p:sp>
      <p:sp>
        <p:nvSpPr>
          <p:cNvPr id="3" name="TextBox 2"/>
          <p:cNvSpPr txBox="1"/>
          <p:nvPr/>
        </p:nvSpPr>
        <p:spPr>
          <a:xfrm>
            <a:off x="587860" y="902412"/>
            <a:ext cx="10047767" cy="4524315"/>
          </a:xfrm>
          <a:prstGeom prst="rect">
            <a:avLst/>
          </a:prstGeom>
          <a:noFill/>
        </p:spPr>
        <p:txBody>
          <a:bodyPr wrap="square" rtlCol="0">
            <a:spAutoFit/>
          </a:bodyPr>
          <a:lstStyle/>
          <a:p>
            <a:pPr fontAlgn="ctr" latinLnBrk="1">
              <a:lnSpc>
                <a:spcPct val="150000"/>
              </a:lnSpc>
            </a:pPr>
            <a:r>
              <a:rPr lang="zh-CN" altLang="zh-CN" sz="2400" dirty="0"/>
              <a:t>在结构上，</a:t>
            </a:r>
            <a:r>
              <a:rPr lang="en-US" altLang="zh-CN" sz="2400" dirty="0" err="1"/>
              <a:t>MyEclipse</a:t>
            </a:r>
            <a:r>
              <a:rPr lang="en-US" altLang="zh-CN" sz="2400" dirty="0"/>
              <a:t> 2017</a:t>
            </a:r>
            <a:r>
              <a:rPr lang="zh-CN" altLang="zh-CN" sz="2400" dirty="0"/>
              <a:t>的功能可分为</a:t>
            </a:r>
            <a:r>
              <a:rPr lang="en-US" altLang="zh-CN" sz="2400" dirty="0"/>
              <a:t>7</a:t>
            </a:r>
            <a:r>
              <a:rPr lang="zh-CN" altLang="zh-CN" sz="2400" dirty="0"/>
              <a:t>类：</a:t>
            </a:r>
          </a:p>
          <a:p>
            <a:pPr fontAlgn="ctr" latinLnBrk="1">
              <a:lnSpc>
                <a:spcPct val="150000"/>
              </a:lnSpc>
            </a:pPr>
            <a:r>
              <a:rPr lang="en-US" altLang="zh-CN" sz="2400" dirty="0">
                <a:solidFill>
                  <a:schemeClr val="bg1"/>
                </a:solidFill>
                <a:sym typeface="Wingdings" panose="05000000000000000000"/>
              </a:rPr>
              <a:t> </a:t>
            </a:r>
            <a:r>
              <a:rPr lang="zh-CN" altLang="zh-CN" sz="2400" dirty="0"/>
              <a:t>（</a:t>
            </a:r>
            <a:r>
              <a:rPr lang="en-US" altLang="zh-CN" sz="2400" dirty="0"/>
              <a:t>1</a:t>
            </a:r>
            <a:r>
              <a:rPr lang="zh-CN" altLang="zh-CN" sz="2400" dirty="0"/>
              <a:t>）</a:t>
            </a:r>
            <a:r>
              <a:rPr lang="en-US" altLang="zh-CN" sz="2400" dirty="0"/>
              <a:t>Java EE</a:t>
            </a:r>
            <a:r>
              <a:rPr lang="zh-CN" altLang="zh-CN" sz="2400" dirty="0"/>
              <a:t>模型。</a:t>
            </a:r>
          </a:p>
          <a:p>
            <a:pPr fontAlgn="ctr" latinLnBrk="1">
              <a:lnSpc>
                <a:spcPct val="150000"/>
              </a:lnSpc>
            </a:pPr>
            <a:r>
              <a:rPr lang="en-US" altLang="zh-CN" sz="2400" dirty="0">
                <a:solidFill>
                  <a:schemeClr val="bg1"/>
                </a:solidFill>
                <a:sym typeface="Wingdings" panose="05000000000000000000"/>
              </a:rPr>
              <a:t> </a:t>
            </a:r>
            <a:r>
              <a:rPr lang="zh-CN" altLang="zh-CN" sz="2400" dirty="0"/>
              <a:t>（</a:t>
            </a:r>
            <a:r>
              <a:rPr lang="en-US" altLang="zh-CN" sz="2400" dirty="0"/>
              <a:t>2</a:t>
            </a:r>
            <a:r>
              <a:rPr lang="zh-CN" altLang="zh-CN" sz="2400" dirty="0"/>
              <a:t>）</a:t>
            </a:r>
            <a:r>
              <a:rPr lang="en-US" altLang="zh-CN" sz="2400" dirty="0"/>
              <a:t>Web</a:t>
            </a:r>
            <a:r>
              <a:rPr lang="zh-CN" altLang="zh-CN" sz="2400" dirty="0"/>
              <a:t>开发工具。</a:t>
            </a:r>
          </a:p>
          <a:p>
            <a:pPr fontAlgn="ctr" latinLnBrk="1">
              <a:lnSpc>
                <a:spcPct val="150000"/>
              </a:lnSpc>
            </a:pPr>
            <a:r>
              <a:rPr lang="en-US" altLang="zh-CN" sz="2400" dirty="0">
                <a:solidFill>
                  <a:schemeClr val="bg1"/>
                </a:solidFill>
                <a:sym typeface="Wingdings" panose="05000000000000000000"/>
              </a:rPr>
              <a:t> </a:t>
            </a:r>
            <a:r>
              <a:rPr lang="zh-CN" altLang="zh-CN" sz="2400" dirty="0"/>
              <a:t>（</a:t>
            </a:r>
            <a:r>
              <a:rPr lang="en-US" altLang="zh-CN" sz="2400" dirty="0"/>
              <a:t>3</a:t>
            </a:r>
            <a:r>
              <a:rPr lang="zh-CN" altLang="zh-CN" sz="2400" dirty="0"/>
              <a:t>）</a:t>
            </a:r>
            <a:r>
              <a:rPr lang="en-US" altLang="zh-CN" sz="2400" dirty="0"/>
              <a:t>EJB</a:t>
            </a:r>
            <a:r>
              <a:rPr lang="zh-CN" altLang="zh-CN" sz="2400" dirty="0"/>
              <a:t>开发工具。</a:t>
            </a:r>
          </a:p>
          <a:p>
            <a:pPr fontAlgn="ctr" latinLnBrk="1">
              <a:lnSpc>
                <a:spcPct val="150000"/>
              </a:lnSpc>
            </a:pPr>
            <a:r>
              <a:rPr lang="en-US" altLang="zh-CN" sz="2400" dirty="0">
                <a:solidFill>
                  <a:schemeClr val="bg1"/>
                </a:solidFill>
                <a:sym typeface="Wingdings" panose="05000000000000000000"/>
              </a:rPr>
              <a:t> </a:t>
            </a:r>
            <a:r>
              <a:rPr lang="zh-CN" altLang="zh-CN" sz="2400" dirty="0"/>
              <a:t>（</a:t>
            </a:r>
            <a:r>
              <a:rPr lang="en-US" altLang="zh-CN" sz="2400" dirty="0"/>
              <a:t>4</a:t>
            </a:r>
            <a:r>
              <a:rPr lang="zh-CN" altLang="zh-CN" sz="2400" dirty="0"/>
              <a:t>）应用程序服务器的连接器。</a:t>
            </a:r>
          </a:p>
          <a:p>
            <a:pPr fontAlgn="ctr" latinLnBrk="1">
              <a:lnSpc>
                <a:spcPct val="150000"/>
              </a:lnSpc>
            </a:pPr>
            <a:r>
              <a:rPr lang="en-US" altLang="zh-CN" sz="2400" dirty="0">
                <a:solidFill>
                  <a:schemeClr val="bg1"/>
                </a:solidFill>
                <a:sym typeface="Wingdings" panose="05000000000000000000"/>
              </a:rPr>
              <a:t> </a:t>
            </a:r>
            <a:r>
              <a:rPr lang="zh-CN" altLang="zh-CN" sz="2400" dirty="0"/>
              <a:t>（</a:t>
            </a:r>
            <a:r>
              <a:rPr lang="en-US" altLang="zh-CN" sz="2400" dirty="0"/>
              <a:t>5</a:t>
            </a:r>
            <a:r>
              <a:rPr lang="zh-CN" altLang="zh-CN" sz="2400" dirty="0"/>
              <a:t>）</a:t>
            </a:r>
            <a:r>
              <a:rPr lang="en-US" altLang="zh-CN" sz="2400" dirty="0"/>
              <a:t>Java EE</a:t>
            </a:r>
            <a:r>
              <a:rPr lang="zh-CN" altLang="zh-CN" sz="2400" dirty="0"/>
              <a:t>项目部署服务。</a:t>
            </a:r>
          </a:p>
          <a:p>
            <a:pPr fontAlgn="ctr" latinLnBrk="1">
              <a:lnSpc>
                <a:spcPct val="150000"/>
              </a:lnSpc>
            </a:pPr>
            <a:r>
              <a:rPr lang="en-US" altLang="zh-CN" sz="2400" dirty="0">
                <a:solidFill>
                  <a:schemeClr val="bg1"/>
                </a:solidFill>
                <a:sym typeface="Wingdings" panose="05000000000000000000"/>
              </a:rPr>
              <a:t> </a:t>
            </a:r>
            <a:r>
              <a:rPr lang="zh-CN" altLang="zh-CN" sz="2400" dirty="0"/>
              <a:t>（</a:t>
            </a:r>
            <a:r>
              <a:rPr lang="en-US" altLang="zh-CN" sz="2400" dirty="0"/>
              <a:t>6</a:t>
            </a:r>
            <a:r>
              <a:rPr lang="zh-CN" altLang="zh-CN" sz="2400" dirty="0"/>
              <a:t>）数据库服务。</a:t>
            </a:r>
          </a:p>
          <a:p>
            <a:pPr fontAlgn="ctr" latinLnBrk="1">
              <a:lnSpc>
                <a:spcPct val="150000"/>
              </a:lnSpc>
            </a:pPr>
            <a:r>
              <a:rPr lang="en-US" altLang="zh-CN" sz="2400" dirty="0">
                <a:solidFill>
                  <a:schemeClr val="bg1"/>
                </a:solidFill>
                <a:sym typeface="Wingdings" panose="05000000000000000000"/>
              </a:rPr>
              <a:t> </a:t>
            </a:r>
            <a:r>
              <a:rPr lang="zh-CN" altLang="zh-CN" sz="2400" dirty="0"/>
              <a:t>（</a:t>
            </a:r>
            <a:r>
              <a:rPr lang="en-US" altLang="zh-CN" sz="2400" dirty="0"/>
              <a:t>7</a:t>
            </a:r>
            <a:r>
              <a:rPr lang="zh-CN" altLang="zh-CN" sz="2400" dirty="0"/>
              <a:t>）</a:t>
            </a:r>
            <a:r>
              <a:rPr lang="en-US" altLang="zh-CN" sz="2400" dirty="0" err="1"/>
              <a:t>MyEclipse</a:t>
            </a:r>
            <a:r>
              <a:rPr lang="zh-CN" altLang="zh-CN" sz="2400" dirty="0"/>
              <a:t>整合帮助。</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69" name="文本框 68"/>
          <p:cNvSpPr txBox="1"/>
          <p:nvPr/>
        </p:nvSpPr>
        <p:spPr>
          <a:xfrm>
            <a:off x="5104781" y="2438097"/>
            <a:ext cx="4124279" cy="523220"/>
          </a:xfrm>
          <a:prstGeom prst="rect">
            <a:avLst/>
          </a:prstGeom>
          <a:gradFill>
            <a:gsLst>
              <a:gs pos="0">
                <a:srgbClr val="CA687F"/>
              </a:gs>
              <a:gs pos="18000">
                <a:srgbClr val="CA687F"/>
              </a:gs>
              <a:gs pos="100000">
                <a:srgbClr val="E7B2C4"/>
              </a:gs>
            </a:gsLst>
            <a:lin ang="5400000" scaled="0"/>
          </a:gradFill>
          <a:effectLst/>
        </p:spPr>
        <p:txBody>
          <a:bodyPr wrap="square" rtlCol="0">
            <a:spAutoFit/>
          </a:bodyPr>
          <a:lstStyle/>
          <a:p>
            <a:pPr algn="ctr"/>
            <a:r>
              <a:rPr lang="zh-CN" altLang="zh-CN" sz="2800" b="1" dirty="0">
                <a:solidFill>
                  <a:schemeClr val="bg1"/>
                </a:solidFill>
              </a:rPr>
              <a:t>一个简单</a:t>
            </a:r>
            <a:r>
              <a:rPr lang="en-US" altLang="zh-CN" sz="2800" b="1" dirty="0">
                <a:solidFill>
                  <a:schemeClr val="bg1"/>
                </a:solidFill>
              </a:rPr>
              <a:t>Java Project</a:t>
            </a:r>
            <a:r>
              <a:rPr lang="zh-CN" altLang="zh-CN" sz="2800" b="1" dirty="0">
                <a:solidFill>
                  <a:schemeClr val="bg1"/>
                </a:solidFill>
              </a:rPr>
              <a:t>程序</a:t>
            </a:r>
          </a:p>
        </p:txBody>
      </p:sp>
      <p:sp>
        <p:nvSpPr>
          <p:cNvPr id="129" name="文本框 128"/>
          <p:cNvSpPr txBox="1"/>
          <p:nvPr/>
        </p:nvSpPr>
        <p:spPr>
          <a:xfrm>
            <a:off x="4214356" y="2373075"/>
            <a:ext cx="828000" cy="707886"/>
          </a:xfrm>
          <a:prstGeom prst="rect">
            <a:avLst/>
          </a:prstGeom>
          <a:noFill/>
          <a:ln>
            <a:noFill/>
          </a:ln>
        </p:spPr>
        <p:txBody>
          <a:bodyPr wrap="square" rtlCol="0">
            <a:spAutoFit/>
          </a:bodyPr>
          <a:lstStyle/>
          <a:p>
            <a:pPr algn="ctr"/>
            <a:r>
              <a:rPr lang="en-US" altLang="zh-CN" sz="4000" b="1" dirty="0">
                <a:solidFill>
                  <a:schemeClr val="bg1"/>
                </a:solidFill>
                <a:latin typeface="微软雅黑" panose="020B0503020204020204" charset="-122"/>
                <a:ea typeface="微软雅黑" panose="020B0503020204020204" charset="-122"/>
              </a:rPr>
              <a:t>02</a:t>
            </a:r>
          </a:p>
        </p:txBody>
      </p:sp>
      <p:sp>
        <p:nvSpPr>
          <p:cNvPr id="130" name="矩形 129"/>
          <p:cNvSpPr/>
          <p:nvPr/>
        </p:nvSpPr>
        <p:spPr>
          <a:xfrm>
            <a:off x="4214356" y="2313018"/>
            <a:ext cx="828000" cy="828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TextBox 1"/>
          <p:cNvSpPr txBox="1"/>
          <p:nvPr/>
        </p:nvSpPr>
        <p:spPr>
          <a:xfrm>
            <a:off x="5105569" y="3124420"/>
            <a:ext cx="3272887" cy="461665"/>
          </a:xfrm>
          <a:prstGeom prst="rect">
            <a:avLst/>
          </a:prstGeom>
          <a:noFill/>
        </p:spPr>
        <p:txBody>
          <a:bodyPr wrap="square" rtlCol="0">
            <a:spAutoFit/>
          </a:bodyPr>
          <a:lstStyle/>
          <a:p>
            <a:r>
              <a:rPr lang="en-US" altLang="zh-CN" sz="2400" b="1" dirty="0"/>
              <a:t>1.  </a:t>
            </a:r>
            <a:r>
              <a:rPr lang="zh-CN" altLang="zh-CN" sz="2400" b="1" dirty="0"/>
              <a:t>创建</a:t>
            </a:r>
            <a:r>
              <a:rPr lang="en-US" altLang="zh-CN" sz="2400" b="1" dirty="0"/>
              <a:t>Java Project</a:t>
            </a:r>
            <a:endParaRPr lang="zh-CN" altLang="zh-CN" sz="2400" dirty="0"/>
          </a:p>
        </p:txBody>
      </p:sp>
      <p:sp>
        <p:nvSpPr>
          <p:cNvPr id="21" name="TextBox 20"/>
          <p:cNvSpPr txBox="1"/>
          <p:nvPr/>
        </p:nvSpPr>
        <p:spPr>
          <a:xfrm>
            <a:off x="7785717" y="3103787"/>
            <a:ext cx="3421742" cy="461665"/>
          </a:xfrm>
          <a:prstGeom prst="rect">
            <a:avLst/>
          </a:prstGeom>
          <a:noFill/>
        </p:spPr>
        <p:txBody>
          <a:bodyPr wrap="square" rtlCol="0">
            <a:spAutoFit/>
          </a:bodyPr>
          <a:lstStyle/>
          <a:p>
            <a:r>
              <a:rPr lang="en-US" altLang="zh-CN" sz="2400" b="1" dirty="0"/>
              <a:t>2.  </a:t>
            </a:r>
            <a:r>
              <a:rPr lang="zh-CN" altLang="zh-CN" sz="2400" b="1" dirty="0"/>
              <a:t>创建包</a:t>
            </a:r>
            <a:endParaRPr lang="zh-CN" altLang="zh-CN" sz="2400" dirty="0"/>
          </a:p>
        </p:txBody>
      </p:sp>
      <p:sp>
        <p:nvSpPr>
          <p:cNvPr id="7" name="TextBox 6"/>
          <p:cNvSpPr txBox="1"/>
          <p:nvPr/>
        </p:nvSpPr>
        <p:spPr>
          <a:xfrm>
            <a:off x="5105569" y="3518556"/>
            <a:ext cx="1486617" cy="461665"/>
          </a:xfrm>
          <a:prstGeom prst="rect">
            <a:avLst/>
          </a:prstGeom>
          <a:noFill/>
        </p:spPr>
        <p:txBody>
          <a:bodyPr wrap="square" rtlCol="0">
            <a:spAutoFit/>
          </a:bodyPr>
          <a:lstStyle/>
          <a:p>
            <a:r>
              <a:rPr lang="en-US" altLang="zh-CN" sz="2400" b="1" dirty="0"/>
              <a:t>3. </a:t>
            </a:r>
            <a:r>
              <a:rPr lang="zh-CN" altLang="zh-CN" sz="2400" b="1" dirty="0"/>
              <a:t>创建类</a:t>
            </a:r>
            <a:endParaRPr lang="zh-CN" altLang="zh-CN" sz="2400" dirty="0"/>
          </a:p>
        </p:txBody>
      </p:sp>
      <p:sp>
        <p:nvSpPr>
          <p:cNvPr id="8" name="TextBox 7"/>
          <p:cNvSpPr txBox="1"/>
          <p:nvPr/>
        </p:nvSpPr>
        <p:spPr>
          <a:xfrm>
            <a:off x="7785717" y="3505091"/>
            <a:ext cx="1486617" cy="461665"/>
          </a:xfrm>
          <a:prstGeom prst="rect">
            <a:avLst/>
          </a:prstGeom>
          <a:noFill/>
        </p:spPr>
        <p:txBody>
          <a:bodyPr wrap="square" rtlCol="0">
            <a:spAutoFit/>
          </a:bodyPr>
          <a:lstStyle/>
          <a:p>
            <a:r>
              <a:rPr lang="en-US" altLang="zh-CN" sz="2400" b="1" dirty="0"/>
              <a:t>4.  </a:t>
            </a:r>
            <a:r>
              <a:rPr lang="zh-CN" altLang="zh-CN" sz="2400" b="1" dirty="0"/>
              <a:t>运行</a:t>
            </a:r>
            <a:endParaRPr lang="zh-CN" altLang="zh-CN" sz="2400" dirty="0"/>
          </a:p>
        </p:txBody>
      </p:sp>
    </p:spTree>
    <p:custDataLst>
      <p:tags r:id="rId1"/>
    </p:custData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464" y="282012"/>
            <a:ext cx="4713205" cy="461665"/>
          </a:xfrm>
          <a:prstGeom prst="rect">
            <a:avLst/>
          </a:prstGeom>
          <a:noFill/>
        </p:spPr>
        <p:txBody>
          <a:bodyPr wrap="square" rtlCol="0">
            <a:spAutoFit/>
          </a:bodyPr>
          <a:lstStyle/>
          <a:p>
            <a:r>
              <a:rPr lang="zh-CN" altLang="zh-CN" sz="2400" b="1" dirty="0">
                <a:solidFill>
                  <a:schemeClr val="bg1"/>
                </a:solidFill>
              </a:rPr>
              <a:t>一个简单</a:t>
            </a:r>
            <a:r>
              <a:rPr lang="en-US" altLang="zh-CN" sz="2400" b="1" dirty="0">
                <a:solidFill>
                  <a:schemeClr val="bg1"/>
                </a:solidFill>
              </a:rPr>
              <a:t>Java Project</a:t>
            </a:r>
            <a:r>
              <a:rPr lang="zh-CN" altLang="zh-CN" sz="2400" b="1" dirty="0">
                <a:solidFill>
                  <a:schemeClr val="bg1"/>
                </a:solidFill>
              </a:rPr>
              <a:t>程序</a:t>
            </a:r>
          </a:p>
        </p:txBody>
      </p:sp>
      <p:sp>
        <p:nvSpPr>
          <p:cNvPr id="3" name="TextBox 2"/>
          <p:cNvSpPr txBox="1"/>
          <p:nvPr/>
        </p:nvSpPr>
        <p:spPr>
          <a:xfrm>
            <a:off x="1116419" y="1116419"/>
            <a:ext cx="10069032" cy="830997"/>
          </a:xfrm>
          <a:prstGeom prst="rect">
            <a:avLst/>
          </a:prstGeom>
          <a:noFill/>
        </p:spPr>
        <p:txBody>
          <a:bodyPr wrap="square" rtlCol="0">
            <a:spAutoFit/>
          </a:bodyPr>
          <a:lstStyle/>
          <a:p>
            <a:r>
              <a:rPr lang="zh-CN" altLang="zh-CN" sz="2400" dirty="0"/>
              <a:t>这里，将开发第一个</a:t>
            </a:r>
            <a:r>
              <a:rPr lang="en-US" altLang="zh-CN" sz="2400" dirty="0"/>
              <a:t>Java Project</a:t>
            </a:r>
            <a:r>
              <a:rPr lang="zh-CN" altLang="zh-CN" sz="2400" dirty="0"/>
              <a:t>程序。运行结果为在控制台打印“</a:t>
            </a:r>
            <a:r>
              <a:rPr lang="en-US" altLang="zh-CN" sz="2400" dirty="0"/>
              <a:t>Hello World!</a:t>
            </a:r>
            <a:r>
              <a:rPr lang="zh-CN" altLang="zh-CN" sz="2400" dirty="0"/>
              <a:t>”，如图</a:t>
            </a:r>
            <a:r>
              <a:rPr lang="en-US" altLang="zh-CN" sz="2400" dirty="0"/>
              <a:t>1.33</a:t>
            </a:r>
            <a:r>
              <a:rPr lang="zh-CN" altLang="zh-CN" sz="2400" dirty="0"/>
              <a:t>所示。</a:t>
            </a:r>
          </a:p>
        </p:txBody>
      </p:sp>
      <p:pic>
        <p:nvPicPr>
          <p:cNvPr id="3481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98" y="1947416"/>
            <a:ext cx="7879518" cy="1357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073460" y="3614584"/>
            <a:ext cx="5036956" cy="461665"/>
          </a:xfrm>
          <a:prstGeom prst="rect">
            <a:avLst/>
          </a:prstGeom>
        </p:spPr>
        <p:txBody>
          <a:bodyPr wrap="none">
            <a:spAutoFit/>
          </a:bodyPr>
          <a:lstStyle/>
          <a:p>
            <a:r>
              <a:rPr lang="zh-CN" altLang="zh-CN" sz="2400" dirty="0"/>
              <a:t>项目完成后的目录树如图</a:t>
            </a:r>
            <a:r>
              <a:rPr lang="en-US" altLang="zh-CN" sz="2400" dirty="0"/>
              <a:t>1.34</a:t>
            </a:r>
            <a:r>
              <a:rPr lang="zh-CN" altLang="zh-CN" sz="2400" dirty="0"/>
              <a:t>所示。</a:t>
            </a:r>
            <a:endParaRPr lang="zh-CN" altLang="en-US" sz="2400" dirty="0"/>
          </a:p>
        </p:txBody>
      </p:sp>
      <p:pic>
        <p:nvPicPr>
          <p:cNvPr id="34819"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9291" y="4204305"/>
            <a:ext cx="2587219" cy="2009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464" y="282012"/>
            <a:ext cx="4713205" cy="461665"/>
          </a:xfrm>
          <a:prstGeom prst="rect">
            <a:avLst/>
          </a:prstGeom>
          <a:noFill/>
        </p:spPr>
        <p:txBody>
          <a:bodyPr wrap="square" rtlCol="0">
            <a:spAutoFit/>
          </a:bodyPr>
          <a:lstStyle/>
          <a:p>
            <a:r>
              <a:rPr lang="en-US" altLang="zh-CN" sz="2400" b="1" dirty="0">
                <a:solidFill>
                  <a:schemeClr val="bg1"/>
                </a:solidFill>
              </a:rPr>
              <a:t>1</a:t>
            </a:r>
            <a:r>
              <a:rPr lang="zh-CN" altLang="zh-CN" sz="2400" b="1" dirty="0">
                <a:solidFill>
                  <a:schemeClr val="bg1"/>
                </a:solidFill>
              </a:rPr>
              <a:t>．创建</a:t>
            </a:r>
            <a:r>
              <a:rPr lang="en-US" altLang="zh-CN" sz="2400" b="1" dirty="0">
                <a:solidFill>
                  <a:schemeClr val="bg1"/>
                </a:solidFill>
              </a:rPr>
              <a:t>Java Project</a:t>
            </a:r>
            <a:endParaRPr lang="zh-CN" altLang="zh-CN" sz="2400" dirty="0">
              <a:solidFill>
                <a:schemeClr val="bg1"/>
              </a:solidFill>
            </a:endParaRPr>
          </a:p>
        </p:txBody>
      </p:sp>
      <p:sp>
        <p:nvSpPr>
          <p:cNvPr id="3" name="TextBox 2"/>
          <p:cNvSpPr txBox="1"/>
          <p:nvPr/>
        </p:nvSpPr>
        <p:spPr>
          <a:xfrm>
            <a:off x="808074" y="914400"/>
            <a:ext cx="10526233" cy="830997"/>
          </a:xfrm>
          <a:prstGeom prst="rect">
            <a:avLst/>
          </a:prstGeom>
          <a:noFill/>
        </p:spPr>
        <p:txBody>
          <a:bodyPr wrap="square" rtlCol="0">
            <a:spAutoFit/>
          </a:bodyPr>
          <a:lstStyle/>
          <a:p>
            <a:pPr indent="446405"/>
            <a:r>
              <a:rPr lang="zh-CN" altLang="zh-CN" sz="2400" dirty="0"/>
              <a:t>选择菜单【</a:t>
            </a:r>
            <a:r>
              <a:rPr lang="en-US" altLang="zh-CN" sz="2400" dirty="0"/>
              <a:t>File</a:t>
            </a:r>
            <a:r>
              <a:rPr lang="zh-CN" altLang="zh-CN" sz="2400" dirty="0"/>
              <a:t>】</a:t>
            </a:r>
            <a:r>
              <a:rPr lang="en-US" altLang="zh-CN" sz="2400" dirty="0">
                <a:sym typeface="Wingdings" panose="05000000000000000000"/>
              </a:rPr>
              <a:t></a:t>
            </a:r>
            <a:r>
              <a:rPr lang="zh-CN" altLang="zh-CN" sz="2400" dirty="0"/>
              <a:t>【</a:t>
            </a:r>
            <a:r>
              <a:rPr lang="en-US" altLang="zh-CN" sz="2400" dirty="0"/>
              <a:t>New</a:t>
            </a:r>
            <a:r>
              <a:rPr lang="zh-CN" altLang="zh-CN" sz="2400" dirty="0"/>
              <a:t>】</a:t>
            </a:r>
            <a:r>
              <a:rPr lang="en-US" altLang="zh-CN" sz="2400" dirty="0">
                <a:sym typeface="Wingdings" panose="05000000000000000000"/>
              </a:rPr>
              <a:t></a:t>
            </a:r>
            <a:r>
              <a:rPr lang="zh-CN" altLang="zh-CN" sz="2400" dirty="0"/>
              <a:t>【</a:t>
            </a:r>
            <a:r>
              <a:rPr lang="en-US" altLang="zh-CN" sz="2400" dirty="0"/>
              <a:t>Java Project</a:t>
            </a:r>
            <a:r>
              <a:rPr lang="zh-CN" altLang="zh-CN" sz="2400" dirty="0"/>
              <a:t>】”，创建一个</a:t>
            </a:r>
            <a:r>
              <a:rPr lang="en-US" altLang="zh-CN" sz="2400" dirty="0"/>
              <a:t>Java Project</a:t>
            </a:r>
            <a:r>
              <a:rPr lang="zh-CN" altLang="zh-CN" sz="2400" dirty="0"/>
              <a:t>，出现如图</a:t>
            </a:r>
            <a:r>
              <a:rPr lang="en-US" altLang="zh-CN" sz="2400" dirty="0"/>
              <a:t>1.35</a:t>
            </a:r>
            <a:r>
              <a:rPr lang="zh-CN" altLang="zh-CN" sz="2400" dirty="0"/>
              <a:t>所示对话框。</a:t>
            </a: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3594861" y="1877046"/>
          <a:ext cx="3959668" cy="4698942"/>
        </p:xfrm>
        <a:graphic>
          <a:graphicData uri="http://schemas.openxmlformats.org/presentationml/2006/ole">
            <mc:AlternateContent xmlns:mc="http://schemas.openxmlformats.org/markup-compatibility/2006">
              <mc:Choice xmlns:v="urn:schemas-microsoft-com:vml" Requires="v">
                <p:oleObj name="Visio" r:id="rId2" imgW="8483600" imgH="10033000" progId="Visio.Drawing.11">
                  <p:embed/>
                </p:oleObj>
              </mc:Choice>
              <mc:Fallback>
                <p:oleObj name="Visio" r:id="rId2" imgW="8483600" imgH="10033000" progId="Visio.Drawing.11">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4861" y="1877046"/>
                        <a:ext cx="3959668" cy="4698942"/>
                      </a:xfrm>
                      <a:prstGeom prst="rect">
                        <a:avLst/>
                      </a:prstGeom>
                      <a:noFill/>
                    </p:spPr>
                  </p:pic>
                </p:oleObj>
              </mc:Fallback>
            </mc:AlternateContent>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464" y="282012"/>
            <a:ext cx="4713205" cy="461665"/>
          </a:xfrm>
          <a:prstGeom prst="rect">
            <a:avLst/>
          </a:prstGeom>
          <a:noFill/>
        </p:spPr>
        <p:txBody>
          <a:bodyPr wrap="square" rtlCol="0">
            <a:spAutoFit/>
          </a:bodyPr>
          <a:lstStyle/>
          <a:p>
            <a:r>
              <a:rPr lang="en-US" altLang="zh-CN" sz="2400" b="1" dirty="0">
                <a:solidFill>
                  <a:schemeClr val="bg1"/>
                </a:solidFill>
              </a:rPr>
              <a:t>1</a:t>
            </a:r>
            <a:r>
              <a:rPr lang="zh-CN" altLang="zh-CN" sz="2400" b="1" dirty="0">
                <a:solidFill>
                  <a:schemeClr val="bg1"/>
                </a:solidFill>
              </a:rPr>
              <a:t>．创建</a:t>
            </a:r>
            <a:r>
              <a:rPr lang="en-US" altLang="zh-CN" sz="2400" b="1" dirty="0">
                <a:solidFill>
                  <a:schemeClr val="bg1"/>
                </a:solidFill>
              </a:rPr>
              <a:t>Java Project</a:t>
            </a:r>
            <a:endParaRPr lang="zh-CN" altLang="zh-CN" sz="2400" dirty="0">
              <a:solidFill>
                <a:schemeClr val="bg1"/>
              </a:solidFill>
            </a:endParaRPr>
          </a:p>
        </p:txBody>
      </p:sp>
      <p:sp>
        <p:nvSpPr>
          <p:cNvPr id="3" name="矩形 2"/>
          <p:cNvSpPr/>
          <p:nvPr/>
        </p:nvSpPr>
        <p:spPr>
          <a:xfrm>
            <a:off x="1151859" y="968691"/>
            <a:ext cx="9029279" cy="461665"/>
          </a:xfrm>
          <a:prstGeom prst="rect">
            <a:avLst/>
          </a:prstGeom>
        </p:spPr>
        <p:txBody>
          <a:bodyPr wrap="square">
            <a:spAutoFit/>
          </a:bodyPr>
          <a:lstStyle/>
          <a:p>
            <a:r>
              <a:rPr lang="zh-CN" altLang="zh-CN" sz="2400" dirty="0"/>
              <a:t>此时，</a:t>
            </a:r>
            <a:r>
              <a:rPr lang="en-US" altLang="zh-CN" sz="2400" dirty="0" err="1"/>
              <a:t>MyEclipse</a:t>
            </a:r>
            <a:r>
              <a:rPr lang="zh-CN" altLang="zh-CN" sz="2400" dirty="0"/>
              <a:t>生成了一个名为</a:t>
            </a:r>
            <a:r>
              <a:rPr lang="en-US" altLang="zh-CN" sz="2400" dirty="0" err="1"/>
              <a:t>MyProject</a:t>
            </a:r>
            <a:r>
              <a:rPr lang="zh-CN" altLang="zh-CN" sz="2400" dirty="0"/>
              <a:t>的工程，如图</a:t>
            </a:r>
            <a:r>
              <a:rPr lang="en-US" altLang="zh-CN" sz="2400" dirty="0"/>
              <a:t>1.36</a:t>
            </a:r>
            <a:r>
              <a:rPr lang="zh-CN" altLang="zh-CN" sz="2400" dirty="0"/>
              <a:t>所示。</a:t>
            </a:r>
          </a:p>
        </p:txBody>
      </p:sp>
      <p:pic>
        <p:nvPicPr>
          <p:cNvPr id="3891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8830" y="2080128"/>
            <a:ext cx="3387173" cy="176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464" y="282012"/>
            <a:ext cx="4713205" cy="461665"/>
          </a:xfrm>
          <a:prstGeom prst="rect">
            <a:avLst/>
          </a:prstGeom>
          <a:noFill/>
        </p:spPr>
        <p:txBody>
          <a:bodyPr wrap="square" rtlCol="0">
            <a:spAutoFit/>
          </a:bodyPr>
          <a:lstStyle/>
          <a:p>
            <a:r>
              <a:rPr lang="en-US" altLang="zh-CN" sz="2400" b="1" dirty="0">
                <a:solidFill>
                  <a:schemeClr val="bg1"/>
                </a:solidFill>
              </a:rPr>
              <a:t>2. </a:t>
            </a:r>
            <a:r>
              <a:rPr lang="zh-CN" altLang="zh-CN" sz="2400" b="1" dirty="0">
                <a:solidFill>
                  <a:schemeClr val="bg1"/>
                </a:solidFill>
              </a:rPr>
              <a:t>创建包</a:t>
            </a:r>
            <a:endParaRPr lang="zh-CN" altLang="zh-CN" sz="2400" dirty="0">
              <a:solidFill>
                <a:schemeClr val="bg1"/>
              </a:solidFill>
            </a:endParaRPr>
          </a:p>
        </p:txBody>
      </p:sp>
      <p:sp>
        <p:nvSpPr>
          <p:cNvPr id="3" name="TextBox 2"/>
          <p:cNvSpPr txBox="1"/>
          <p:nvPr/>
        </p:nvSpPr>
        <p:spPr>
          <a:xfrm>
            <a:off x="680413" y="874224"/>
            <a:ext cx="10228521" cy="1200329"/>
          </a:xfrm>
          <a:prstGeom prst="rect">
            <a:avLst/>
          </a:prstGeom>
          <a:noFill/>
        </p:spPr>
        <p:txBody>
          <a:bodyPr wrap="square" rtlCol="0">
            <a:spAutoFit/>
          </a:bodyPr>
          <a:lstStyle/>
          <a:p>
            <a:pPr indent="446405"/>
            <a:r>
              <a:rPr lang="zh-CN" altLang="zh-CN" sz="2400" dirty="0"/>
              <a:t>右击</a:t>
            </a:r>
            <a:r>
              <a:rPr lang="en-US" altLang="zh-CN" sz="2400" dirty="0" err="1"/>
              <a:t>src</a:t>
            </a:r>
            <a:r>
              <a:rPr lang="zh-CN" altLang="zh-CN" sz="2400" dirty="0"/>
              <a:t>文件夹，选择【</a:t>
            </a:r>
            <a:r>
              <a:rPr lang="en-US" altLang="zh-CN" sz="2400" dirty="0"/>
              <a:t>New</a:t>
            </a:r>
            <a:r>
              <a:rPr lang="zh-CN" altLang="zh-CN" sz="2400" dirty="0"/>
              <a:t>】</a:t>
            </a:r>
            <a:r>
              <a:rPr lang="en-US" altLang="zh-CN" sz="2400" dirty="0">
                <a:sym typeface="Wingdings" panose="05000000000000000000"/>
              </a:rPr>
              <a:t></a:t>
            </a:r>
            <a:r>
              <a:rPr lang="zh-CN" altLang="zh-CN" sz="2400" dirty="0"/>
              <a:t>【</a:t>
            </a:r>
            <a:r>
              <a:rPr lang="en-US" altLang="zh-CN" sz="2400" dirty="0"/>
              <a:t>Package</a:t>
            </a:r>
            <a:r>
              <a:rPr lang="zh-CN" altLang="zh-CN" sz="2400" dirty="0"/>
              <a:t>】，如图</a:t>
            </a:r>
            <a:r>
              <a:rPr lang="en-US" altLang="zh-CN" sz="2400" dirty="0"/>
              <a:t>1.37</a:t>
            </a:r>
            <a:r>
              <a:rPr lang="zh-CN" altLang="zh-CN" sz="2400" dirty="0"/>
              <a:t>，输入包名</a:t>
            </a:r>
            <a:r>
              <a:rPr lang="en-US" altLang="zh-CN" sz="2400" dirty="0" err="1"/>
              <a:t>com.apex.demo</a:t>
            </a:r>
            <a:r>
              <a:rPr lang="zh-CN" altLang="zh-CN" sz="2400" dirty="0"/>
              <a:t>，单击【</a:t>
            </a:r>
            <a:r>
              <a:rPr lang="en-US" altLang="zh-CN" sz="2400" dirty="0"/>
              <a:t>Finish</a:t>
            </a:r>
            <a:r>
              <a:rPr lang="zh-CN" altLang="zh-CN" sz="2400" dirty="0"/>
              <a:t>】。将在项目目录树中看到如图</a:t>
            </a:r>
            <a:r>
              <a:rPr lang="en-US" altLang="zh-CN" sz="2400" dirty="0"/>
              <a:t>1.34</a:t>
            </a:r>
            <a:r>
              <a:rPr lang="zh-CN" altLang="zh-CN" sz="2400" dirty="0"/>
              <a:t>所示的</a:t>
            </a:r>
            <a:r>
              <a:rPr lang="en-US" altLang="zh-CN" sz="2400" dirty="0" err="1"/>
              <a:t>com.apex.demo</a:t>
            </a:r>
            <a:r>
              <a:rPr lang="zh-CN" altLang="zh-CN" sz="2400" dirty="0"/>
              <a:t>包。</a:t>
            </a: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3122691" y="2219452"/>
          <a:ext cx="5146158" cy="4356536"/>
        </p:xfrm>
        <a:graphic>
          <a:graphicData uri="http://schemas.openxmlformats.org/presentationml/2006/ole">
            <mc:AlternateContent xmlns:mc="http://schemas.openxmlformats.org/markup-compatibility/2006">
              <mc:Choice xmlns:v="urn:schemas-microsoft-com:vml" Requires="v">
                <p:oleObj name="Visio" r:id="rId2" imgW="6743700" imgH="5715000" progId="Visio.Drawing.11">
                  <p:embed/>
                </p:oleObj>
              </mc:Choice>
              <mc:Fallback>
                <p:oleObj name="Visio" r:id="rId2" imgW="6743700" imgH="5715000" progId="Visio.Drawing.11">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2691" y="2219452"/>
                        <a:ext cx="5146158" cy="4356536"/>
                      </a:xfrm>
                      <a:prstGeom prst="rect">
                        <a:avLst/>
                      </a:prstGeom>
                      <a:noFill/>
                    </p:spPr>
                  </p:pic>
                </p:oleObj>
              </mc:Fallback>
            </mc:AlternateContent>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464" y="282012"/>
            <a:ext cx="4713205" cy="461665"/>
          </a:xfrm>
          <a:prstGeom prst="rect">
            <a:avLst/>
          </a:prstGeom>
          <a:noFill/>
        </p:spPr>
        <p:txBody>
          <a:bodyPr wrap="square" rtlCol="0">
            <a:spAutoFit/>
          </a:bodyPr>
          <a:lstStyle/>
          <a:p>
            <a:r>
              <a:rPr lang="en-US" altLang="zh-CN" sz="2400" b="1" dirty="0">
                <a:solidFill>
                  <a:schemeClr val="bg1"/>
                </a:solidFill>
              </a:rPr>
              <a:t>3. </a:t>
            </a:r>
            <a:r>
              <a:rPr lang="zh-CN" altLang="zh-CN" sz="2400" b="1" dirty="0">
                <a:solidFill>
                  <a:schemeClr val="bg1"/>
                </a:solidFill>
              </a:rPr>
              <a:t>创建类</a:t>
            </a:r>
            <a:endParaRPr lang="zh-CN" altLang="zh-CN" sz="2400" dirty="0">
              <a:solidFill>
                <a:schemeClr val="bg1"/>
              </a:solidFill>
            </a:endParaRPr>
          </a:p>
        </p:txBody>
      </p:sp>
      <p:sp>
        <p:nvSpPr>
          <p:cNvPr id="3" name="TextBox 2"/>
          <p:cNvSpPr txBox="1"/>
          <p:nvPr/>
        </p:nvSpPr>
        <p:spPr>
          <a:xfrm>
            <a:off x="600561" y="876885"/>
            <a:ext cx="10313582" cy="830997"/>
          </a:xfrm>
          <a:prstGeom prst="rect">
            <a:avLst/>
          </a:prstGeom>
          <a:noFill/>
        </p:spPr>
        <p:txBody>
          <a:bodyPr wrap="square" rtlCol="0">
            <a:spAutoFit/>
          </a:bodyPr>
          <a:lstStyle/>
          <a:p>
            <a:r>
              <a:rPr lang="zh-CN" altLang="zh-CN" sz="2400" dirty="0"/>
              <a:t>右击</a:t>
            </a:r>
            <a:r>
              <a:rPr lang="en-US" altLang="zh-CN" sz="2400" dirty="0" err="1"/>
              <a:t>com.apex.demo</a:t>
            </a:r>
            <a:r>
              <a:rPr lang="zh-CN" altLang="zh-CN" sz="2400" dirty="0"/>
              <a:t>包，在弹出的菜单中选择【</a:t>
            </a:r>
            <a:r>
              <a:rPr lang="en-US" altLang="zh-CN" sz="2400" dirty="0"/>
              <a:t>New</a:t>
            </a:r>
            <a:r>
              <a:rPr lang="zh-CN" altLang="zh-CN" sz="2400" dirty="0"/>
              <a:t>】</a:t>
            </a:r>
            <a:r>
              <a:rPr lang="en-US" altLang="zh-CN" sz="2400" dirty="0">
                <a:sym typeface="Wingdings" panose="05000000000000000000"/>
              </a:rPr>
              <a:t></a:t>
            </a:r>
            <a:r>
              <a:rPr lang="zh-CN" altLang="zh-CN" sz="2400" dirty="0"/>
              <a:t>【</a:t>
            </a:r>
            <a:r>
              <a:rPr lang="en-US" altLang="zh-CN" sz="2400" dirty="0"/>
              <a:t>Class</a:t>
            </a:r>
            <a:r>
              <a:rPr lang="zh-CN" altLang="zh-CN" sz="2400" dirty="0"/>
              <a:t>】，出现如图</a:t>
            </a:r>
            <a:r>
              <a:rPr lang="en-US" altLang="zh-CN" sz="2400" dirty="0"/>
              <a:t>1.38</a:t>
            </a:r>
            <a:r>
              <a:rPr lang="zh-CN" altLang="zh-CN" sz="2400" dirty="0"/>
              <a:t>所示对话框。</a:t>
            </a: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3674119" y="1485148"/>
          <a:ext cx="4166466" cy="4893427"/>
        </p:xfrm>
        <a:graphic>
          <a:graphicData uri="http://schemas.openxmlformats.org/presentationml/2006/ole">
            <mc:AlternateContent xmlns:mc="http://schemas.openxmlformats.org/markup-compatibility/2006">
              <mc:Choice xmlns:v="urn:schemas-microsoft-com:vml" Requires="v">
                <p:oleObj name="Visio" r:id="rId2" imgW="7353300" imgH="8636000" progId="Visio.Drawing.11">
                  <p:embed/>
                </p:oleObj>
              </mc:Choice>
              <mc:Fallback>
                <p:oleObj name="Visio" r:id="rId2" imgW="7353300" imgH="8636000" progId="Visio.Drawing.11">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4119" y="1485148"/>
                        <a:ext cx="4166466" cy="4893427"/>
                      </a:xfrm>
                      <a:prstGeom prst="rect">
                        <a:avLst/>
                      </a:prstGeom>
                      <a:noFill/>
                    </p:spPr>
                  </p:pic>
                </p:oleObj>
              </mc:Fallback>
            </mc:AlternateContent>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465" y="282012"/>
            <a:ext cx="2862842" cy="461665"/>
          </a:xfrm>
          <a:prstGeom prst="rect">
            <a:avLst/>
          </a:prstGeom>
          <a:noFill/>
        </p:spPr>
        <p:txBody>
          <a:bodyPr wrap="square" rtlCol="0">
            <a:spAutoFit/>
          </a:bodyPr>
          <a:lstStyle/>
          <a:p>
            <a:pPr lvl="0"/>
            <a:r>
              <a:rPr lang="en-US" altLang="zh-CN" sz="2400" b="1" dirty="0">
                <a:solidFill>
                  <a:schemeClr val="bg1"/>
                </a:solidFill>
              </a:rPr>
              <a:t>3.  JSP </a:t>
            </a:r>
            <a:endParaRPr lang="zh-CN" altLang="zh-CN" sz="2400" dirty="0">
              <a:solidFill>
                <a:schemeClr val="bg1"/>
              </a:solidFill>
            </a:endParaRPr>
          </a:p>
        </p:txBody>
      </p:sp>
      <p:sp>
        <p:nvSpPr>
          <p:cNvPr id="3" name="TextBox 2"/>
          <p:cNvSpPr txBox="1"/>
          <p:nvPr/>
        </p:nvSpPr>
        <p:spPr>
          <a:xfrm>
            <a:off x="490953" y="1141685"/>
            <a:ext cx="5431383" cy="4920615"/>
          </a:xfrm>
          <a:prstGeom prst="plaque">
            <a:avLst/>
          </a:prstGeom>
          <a:noFill/>
          <a:ln w="19050">
            <a:solidFill>
              <a:schemeClr val="bg1"/>
            </a:solidFill>
            <a:prstDash val="lgDash"/>
          </a:ln>
        </p:spPr>
        <p:txBody>
          <a:bodyPr wrap="square" rtlCol="0">
            <a:spAutoFit/>
          </a:bodyPr>
          <a:lstStyle/>
          <a:p>
            <a:pPr indent="446405"/>
            <a:r>
              <a:rPr lang="en-US" altLang="zh-CN" sz="2400" dirty="0"/>
              <a:t>JSP</a:t>
            </a:r>
            <a:r>
              <a:rPr lang="zh-CN" altLang="en-US" sz="2400" dirty="0"/>
              <a:t>与</a:t>
            </a:r>
            <a:r>
              <a:rPr lang="en-US" altLang="zh-CN" sz="2400" dirty="0" err="1"/>
              <a:t>JavaServlet</a:t>
            </a:r>
            <a:r>
              <a:rPr lang="zh-CN" altLang="en-US" sz="2400" dirty="0"/>
              <a:t>一样，是在服务器端执行的，通常返回给客户端的就是一个</a:t>
            </a:r>
            <a:r>
              <a:rPr lang="en-US" altLang="zh-CN" sz="2400" dirty="0"/>
              <a:t>HTML</a:t>
            </a:r>
            <a:r>
              <a:rPr lang="zh-CN" altLang="en-US" sz="2400" dirty="0"/>
              <a:t>文本，因此客户端只要有浏览器就能浏览。</a:t>
            </a:r>
          </a:p>
          <a:p>
            <a:r>
              <a:rPr lang="zh-CN" altLang="en-US" sz="2400" dirty="0"/>
              <a:t>　　</a:t>
            </a:r>
            <a:r>
              <a:rPr lang="en-US" altLang="zh-CN" sz="2400" dirty="0"/>
              <a:t>JSP</a:t>
            </a:r>
            <a:r>
              <a:rPr lang="zh-CN" altLang="en-US" sz="2400" dirty="0"/>
              <a:t>的</a:t>
            </a:r>
            <a:r>
              <a:rPr lang="en-US" altLang="zh-CN" sz="2400" dirty="0"/>
              <a:t>1.0</a:t>
            </a:r>
            <a:r>
              <a:rPr lang="zh-CN" altLang="en-US" sz="2400" dirty="0"/>
              <a:t>规范的最后版本是</a:t>
            </a:r>
            <a:r>
              <a:rPr lang="en-US" altLang="zh-CN" sz="2400" dirty="0"/>
              <a:t>1999</a:t>
            </a:r>
            <a:r>
              <a:rPr lang="zh-CN" altLang="en-US" sz="2400" dirty="0"/>
              <a:t>年</a:t>
            </a:r>
            <a:r>
              <a:rPr lang="en-US" altLang="zh-CN" sz="2400" dirty="0"/>
              <a:t>9</a:t>
            </a:r>
            <a:r>
              <a:rPr lang="zh-CN" altLang="en-US" sz="2400" dirty="0"/>
              <a:t>月推出的，</a:t>
            </a:r>
            <a:r>
              <a:rPr lang="en-US" altLang="zh-CN" sz="2400" dirty="0"/>
              <a:t>12</a:t>
            </a:r>
            <a:r>
              <a:rPr lang="zh-CN" altLang="en-US" sz="2400" dirty="0"/>
              <a:t>月又推出了</a:t>
            </a:r>
            <a:r>
              <a:rPr lang="en-US" altLang="zh-CN" sz="2400" dirty="0"/>
              <a:t>1.1</a:t>
            </a:r>
            <a:r>
              <a:rPr lang="zh-CN" altLang="en-US" sz="2400" dirty="0"/>
              <a:t>规范。目前较新的是</a:t>
            </a:r>
            <a:r>
              <a:rPr lang="en-US" altLang="zh-CN" sz="2400" dirty="0"/>
              <a:t>JSP1.2</a:t>
            </a:r>
            <a:r>
              <a:rPr lang="zh-CN" altLang="en-US" sz="2400" dirty="0"/>
              <a:t>规范，</a:t>
            </a:r>
            <a:r>
              <a:rPr lang="en-US" altLang="zh-CN" sz="2400" dirty="0"/>
              <a:t>JSP2.0</a:t>
            </a:r>
            <a:r>
              <a:rPr lang="zh-CN" altLang="en-US" sz="2400" dirty="0"/>
              <a:t>规范的征求意见稿也已出台。</a:t>
            </a:r>
          </a:p>
        </p:txBody>
      </p:sp>
      <p:sp>
        <p:nvSpPr>
          <p:cNvPr id="4" name="TextBox 3"/>
          <p:cNvSpPr txBox="1"/>
          <p:nvPr/>
        </p:nvSpPr>
        <p:spPr>
          <a:xfrm>
            <a:off x="6246842" y="1216178"/>
            <a:ext cx="5454205" cy="4597003"/>
          </a:xfrm>
          <a:prstGeom prst="round2DiagRect">
            <a:avLst/>
          </a:prstGeom>
          <a:noFill/>
          <a:ln w="19050">
            <a:solidFill>
              <a:schemeClr val="bg1"/>
            </a:solidFill>
            <a:prstDash val="lgDash"/>
          </a:ln>
        </p:spPr>
        <p:txBody>
          <a:bodyPr wrap="square" rtlCol="0">
            <a:spAutoFit/>
          </a:bodyPr>
          <a:lstStyle/>
          <a:p>
            <a:pPr indent="446405"/>
            <a:r>
              <a:rPr lang="en-US" altLang="zh-CN" sz="2400" dirty="0"/>
              <a:t>JSP</a:t>
            </a:r>
            <a:r>
              <a:rPr lang="zh-CN" altLang="en-US" sz="2400" dirty="0"/>
              <a:t>页面由</a:t>
            </a:r>
            <a:r>
              <a:rPr lang="en-US" altLang="zh-CN" sz="2400" dirty="0"/>
              <a:t>HTML</a:t>
            </a:r>
            <a:r>
              <a:rPr lang="zh-CN" altLang="en-US" sz="2400" dirty="0"/>
              <a:t>代码和嵌入其中的</a:t>
            </a:r>
            <a:r>
              <a:rPr lang="en-US" altLang="zh-CN" sz="2400" dirty="0"/>
              <a:t>Java</a:t>
            </a:r>
            <a:r>
              <a:rPr lang="zh-CN" altLang="en-US" sz="2400" dirty="0"/>
              <a:t>代码所组成。服务器在页面被客户端请求以后对这些</a:t>
            </a:r>
            <a:r>
              <a:rPr lang="en-US" altLang="zh-CN" sz="2400" dirty="0"/>
              <a:t>Java</a:t>
            </a:r>
            <a:r>
              <a:rPr lang="zh-CN" altLang="en-US" sz="2400" dirty="0"/>
              <a:t>代码进行处理，然后将生成的</a:t>
            </a:r>
            <a:r>
              <a:rPr lang="en-US" altLang="zh-CN" sz="2400" dirty="0"/>
              <a:t>HTML</a:t>
            </a:r>
            <a:r>
              <a:rPr lang="zh-CN" altLang="en-US" sz="2400" dirty="0"/>
              <a:t>页面返回给客户端的浏览器。</a:t>
            </a:r>
            <a:r>
              <a:rPr lang="en-US" altLang="zh-CN" sz="2400" dirty="0"/>
              <a:t>Java Servlet</a:t>
            </a:r>
            <a:r>
              <a:rPr lang="zh-CN" altLang="en-US" sz="2400" dirty="0"/>
              <a:t>是</a:t>
            </a:r>
            <a:r>
              <a:rPr lang="en-US" altLang="zh-CN" sz="2400" dirty="0"/>
              <a:t>JSP</a:t>
            </a:r>
            <a:r>
              <a:rPr lang="zh-CN" altLang="en-US" sz="2400" dirty="0"/>
              <a:t>的技术基础，而且大型的</a:t>
            </a:r>
            <a:r>
              <a:rPr lang="en-US" altLang="zh-CN" sz="2400" dirty="0"/>
              <a:t>Web</a:t>
            </a:r>
            <a:r>
              <a:rPr lang="zh-CN" altLang="en-US" sz="2400" dirty="0"/>
              <a:t>应用程序的开发需要</a:t>
            </a:r>
            <a:r>
              <a:rPr lang="en-US" altLang="zh-CN" sz="2400" dirty="0"/>
              <a:t>Java Servlet</a:t>
            </a:r>
            <a:r>
              <a:rPr lang="zh-CN" altLang="en-US" sz="2400" dirty="0"/>
              <a:t>和</a:t>
            </a:r>
            <a:r>
              <a:rPr lang="en-US" altLang="zh-CN" sz="2400" dirty="0"/>
              <a:t>JSP</a:t>
            </a:r>
            <a:r>
              <a:rPr lang="zh-CN" altLang="en-US" sz="2400" dirty="0"/>
              <a:t>配合才能完成。</a:t>
            </a:r>
            <a:r>
              <a:rPr lang="en-US" altLang="zh-CN" sz="2400" dirty="0"/>
              <a:t>JSP</a:t>
            </a:r>
            <a:r>
              <a:rPr lang="zh-CN" altLang="en-US" sz="2400" dirty="0"/>
              <a:t>具备了</a:t>
            </a:r>
            <a:r>
              <a:rPr lang="en-US" altLang="zh-CN" sz="2400" dirty="0"/>
              <a:t>Java</a:t>
            </a:r>
            <a:r>
              <a:rPr lang="zh-CN" altLang="en-US" sz="2400" dirty="0"/>
              <a:t>技术的简单易用，完全的面向对象，具有平台无关性且安全可靠，主要面向因特网的所有特点。</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464" y="282012"/>
            <a:ext cx="4713205" cy="461665"/>
          </a:xfrm>
          <a:prstGeom prst="rect">
            <a:avLst/>
          </a:prstGeom>
          <a:noFill/>
        </p:spPr>
        <p:txBody>
          <a:bodyPr wrap="square" rtlCol="0">
            <a:spAutoFit/>
          </a:bodyPr>
          <a:lstStyle/>
          <a:p>
            <a:r>
              <a:rPr lang="en-US" altLang="zh-CN" sz="2400" b="1" dirty="0">
                <a:solidFill>
                  <a:schemeClr val="bg1"/>
                </a:solidFill>
              </a:rPr>
              <a:t>3. </a:t>
            </a:r>
            <a:r>
              <a:rPr lang="zh-CN" altLang="zh-CN" sz="2400" b="1" dirty="0">
                <a:solidFill>
                  <a:schemeClr val="bg1"/>
                </a:solidFill>
              </a:rPr>
              <a:t>创建类</a:t>
            </a:r>
            <a:endParaRPr lang="zh-CN" altLang="zh-CN" sz="2400" dirty="0">
              <a:solidFill>
                <a:schemeClr val="bg1"/>
              </a:solidFill>
            </a:endParaRPr>
          </a:p>
        </p:txBody>
      </p:sp>
      <p:sp>
        <p:nvSpPr>
          <p:cNvPr id="3" name="TextBox 2"/>
          <p:cNvSpPr txBox="1"/>
          <p:nvPr/>
        </p:nvSpPr>
        <p:spPr>
          <a:xfrm>
            <a:off x="1169581" y="1073888"/>
            <a:ext cx="9930810" cy="1200329"/>
          </a:xfrm>
          <a:prstGeom prst="rect">
            <a:avLst/>
          </a:prstGeom>
          <a:noFill/>
        </p:spPr>
        <p:txBody>
          <a:bodyPr wrap="square" rtlCol="0">
            <a:spAutoFit/>
          </a:bodyPr>
          <a:lstStyle/>
          <a:p>
            <a:r>
              <a:rPr lang="zh-CN" altLang="zh-CN" sz="2400" dirty="0"/>
              <a:t>在类名“</a:t>
            </a:r>
            <a:r>
              <a:rPr lang="en-US" altLang="zh-CN" sz="2400" dirty="0"/>
              <a:t>Name</a:t>
            </a:r>
            <a:r>
              <a:rPr lang="zh-CN" altLang="zh-CN" sz="2400" dirty="0"/>
              <a:t>”栏填写“</a:t>
            </a:r>
            <a:r>
              <a:rPr lang="en-US" altLang="zh-CN" sz="2400" dirty="0" err="1"/>
              <a:t>MyClass</a:t>
            </a:r>
            <a:r>
              <a:rPr lang="zh-CN" altLang="zh-CN" sz="2400" dirty="0"/>
              <a:t>”，单击【</a:t>
            </a:r>
            <a:r>
              <a:rPr lang="en-US" altLang="zh-CN" sz="2400" dirty="0"/>
              <a:t>Finish</a:t>
            </a:r>
            <a:r>
              <a:rPr lang="zh-CN" altLang="zh-CN" sz="2400" dirty="0"/>
              <a:t>】，文件保存时会自动编译。</a:t>
            </a:r>
          </a:p>
          <a:p>
            <a:r>
              <a:rPr lang="zh-CN" altLang="zh-CN" sz="2400" dirty="0"/>
              <a:t>编辑</a:t>
            </a:r>
            <a:r>
              <a:rPr lang="en-US" altLang="zh-CN" sz="2400" dirty="0"/>
              <a:t>MyClass.java</a:t>
            </a:r>
            <a:r>
              <a:rPr lang="zh-CN" altLang="zh-CN" sz="2400" dirty="0"/>
              <a:t>代码如下：</a:t>
            </a:r>
          </a:p>
        </p:txBody>
      </p:sp>
      <p:sp>
        <p:nvSpPr>
          <p:cNvPr id="4" name="TextBox 3"/>
          <p:cNvSpPr txBox="1"/>
          <p:nvPr/>
        </p:nvSpPr>
        <p:spPr>
          <a:xfrm>
            <a:off x="1301668" y="2509421"/>
            <a:ext cx="9207795" cy="1839158"/>
          </a:xfrm>
          <a:prstGeom prst="roundRect">
            <a:avLst>
              <a:gd name="adj" fmla="val 8998"/>
            </a:avLst>
          </a:prstGeom>
          <a:solidFill>
            <a:schemeClr val="bg1">
              <a:lumMod val="85000"/>
            </a:schemeClr>
          </a:solidFill>
        </p:spPr>
        <p:txBody>
          <a:bodyPr wrap="square" rtlCol="0">
            <a:spAutoFit/>
          </a:bodyPr>
          <a:lstStyle/>
          <a:p>
            <a:r>
              <a:rPr lang="en-US" altLang="zh-CN" dirty="0"/>
              <a:t>package </a:t>
            </a:r>
            <a:r>
              <a:rPr lang="en-US" altLang="zh-CN" dirty="0" err="1"/>
              <a:t>com.apex.demo</a:t>
            </a:r>
            <a:r>
              <a:rPr lang="en-US" altLang="zh-CN" dirty="0"/>
              <a:t>;</a:t>
            </a:r>
            <a:endParaRPr lang="zh-CN" altLang="zh-CN" dirty="0"/>
          </a:p>
          <a:p>
            <a:r>
              <a:rPr lang="en-US" altLang="zh-CN" dirty="0"/>
              <a:t>	public class </a:t>
            </a:r>
            <a:r>
              <a:rPr lang="en-US" altLang="zh-CN" dirty="0" err="1"/>
              <a:t>MyClass</a:t>
            </a:r>
            <a:r>
              <a:rPr lang="en-US" altLang="zh-CN" dirty="0"/>
              <a:t> {</a:t>
            </a:r>
            <a:endParaRPr lang="zh-CN" altLang="zh-CN" dirty="0"/>
          </a:p>
          <a:p>
            <a:r>
              <a:rPr lang="en-US" altLang="zh-CN" dirty="0"/>
              <a:t>		public static void main(String[] </a:t>
            </a:r>
            <a:r>
              <a:rPr lang="en-US" altLang="zh-CN" dirty="0" err="1"/>
              <a:t>args</a:t>
            </a:r>
            <a:r>
              <a:rPr lang="en-US" altLang="zh-CN" dirty="0"/>
              <a:t>) {</a:t>
            </a:r>
            <a:endParaRPr lang="zh-CN" altLang="zh-CN" dirty="0"/>
          </a:p>
          <a:p>
            <a:r>
              <a:rPr lang="en-US" altLang="zh-CN" dirty="0"/>
              <a:t>		</a:t>
            </a:r>
            <a:r>
              <a:rPr lang="en-US" altLang="zh-CN" i="1" dirty="0"/>
              <a:t>	</a:t>
            </a:r>
            <a:r>
              <a:rPr lang="en-US" altLang="zh-CN" i="1" dirty="0" err="1"/>
              <a:t>System.out.println</a:t>
            </a:r>
            <a:r>
              <a:rPr lang="en-US" altLang="zh-CN" i="1" dirty="0"/>
              <a:t>("Hello World!");</a:t>
            </a:r>
            <a:endParaRPr lang="zh-CN" altLang="zh-CN" i="1" dirty="0"/>
          </a:p>
          <a:p>
            <a:r>
              <a:rPr lang="en-US" altLang="zh-CN" i="1" dirty="0"/>
              <a:t>		}</a:t>
            </a:r>
            <a:endParaRPr lang="zh-CN" altLang="zh-CN" i="1" dirty="0"/>
          </a:p>
          <a:p>
            <a:r>
              <a:rPr lang="en-US" altLang="zh-CN" i="1" dirty="0"/>
              <a:t>	}</a:t>
            </a:r>
            <a:endParaRPr lang="zh-CN" altLang="zh-CN" i="1"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464" y="282012"/>
            <a:ext cx="4713205" cy="461665"/>
          </a:xfrm>
          <a:prstGeom prst="rect">
            <a:avLst/>
          </a:prstGeom>
          <a:noFill/>
        </p:spPr>
        <p:txBody>
          <a:bodyPr wrap="square" rtlCol="0">
            <a:spAutoFit/>
          </a:bodyPr>
          <a:lstStyle/>
          <a:p>
            <a:r>
              <a:rPr lang="en-US" altLang="zh-CN" sz="2400" b="1" dirty="0">
                <a:solidFill>
                  <a:schemeClr val="bg1"/>
                </a:solidFill>
              </a:rPr>
              <a:t>4.  </a:t>
            </a:r>
            <a:r>
              <a:rPr lang="zh-CN" altLang="zh-CN" sz="2400" b="1" dirty="0">
                <a:solidFill>
                  <a:schemeClr val="bg1"/>
                </a:solidFill>
              </a:rPr>
              <a:t>运行</a:t>
            </a:r>
            <a:endParaRPr lang="zh-CN" altLang="zh-CN" sz="2400" dirty="0">
              <a:solidFill>
                <a:schemeClr val="bg1"/>
              </a:solidFill>
            </a:endParaRPr>
          </a:p>
        </p:txBody>
      </p:sp>
      <p:sp>
        <p:nvSpPr>
          <p:cNvPr id="3" name="TextBox 2"/>
          <p:cNvSpPr txBox="1"/>
          <p:nvPr/>
        </p:nvSpPr>
        <p:spPr>
          <a:xfrm>
            <a:off x="1265274" y="1382233"/>
            <a:ext cx="9356652" cy="2258816"/>
          </a:xfrm>
          <a:prstGeom prst="wave">
            <a:avLst/>
          </a:prstGeom>
          <a:noFill/>
          <a:ln w="19050">
            <a:solidFill>
              <a:schemeClr val="bg1"/>
            </a:solidFill>
            <a:prstDash val="lgDash"/>
          </a:ln>
        </p:spPr>
        <p:txBody>
          <a:bodyPr wrap="square" rtlCol="0">
            <a:spAutoFit/>
          </a:bodyPr>
          <a:lstStyle/>
          <a:p>
            <a:pPr indent="446405">
              <a:lnSpc>
                <a:spcPct val="150000"/>
              </a:lnSpc>
            </a:pPr>
            <a:r>
              <a:rPr lang="zh-CN" altLang="zh-CN" sz="2400" dirty="0"/>
              <a:t>保存源文件</a:t>
            </a:r>
            <a:r>
              <a:rPr lang="en-US" altLang="zh-CN" sz="2400" dirty="0"/>
              <a:t>MyClass.java</a:t>
            </a:r>
            <a:r>
              <a:rPr lang="zh-CN" altLang="zh-CN" sz="2400" dirty="0"/>
              <a:t>，在项目目录树中右击</a:t>
            </a:r>
            <a:r>
              <a:rPr lang="en-US" altLang="zh-CN" sz="2400" dirty="0"/>
              <a:t>MyClass.java</a:t>
            </a:r>
            <a:r>
              <a:rPr lang="zh-CN" altLang="zh-CN" sz="2400" dirty="0"/>
              <a:t>，选择【</a:t>
            </a:r>
            <a:r>
              <a:rPr lang="en-US" altLang="zh-CN" sz="2400" dirty="0"/>
              <a:t>Run As</a:t>
            </a:r>
            <a:r>
              <a:rPr lang="zh-CN" altLang="zh-CN" sz="2400" dirty="0"/>
              <a:t>】</a:t>
            </a:r>
            <a:r>
              <a:rPr lang="en-US" altLang="zh-CN" sz="2400" dirty="0">
                <a:sym typeface="Wingdings" panose="05000000000000000000"/>
              </a:rPr>
              <a:t></a:t>
            </a:r>
            <a:r>
              <a:rPr lang="zh-CN" altLang="zh-CN" sz="2400" dirty="0"/>
              <a:t>【</a:t>
            </a:r>
            <a:r>
              <a:rPr lang="en-US" altLang="zh-CN" sz="2400" dirty="0"/>
              <a:t>Java Application</a:t>
            </a:r>
            <a:r>
              <a:rPr lang="zh-CN" altLang="zh-CN" sz="2400" dirty="0"/>
              <a:t>】，运行结果如前图</a:t>
            </a:r>
            <a:r>
              <a:rPr lang="en-US" altLang="zh-CN" sz="2400" dirty="0"/>
              <a:t>1.33</a:t>
            </a:r>
            <a:r>
              <a:rPr lang="zh-CN" altLang="zh-CN" sz="2400" dirty="0"/>
              <a:t>所示。</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69" name="文本框 68"/>
          <p:cNvSpPr txBox="1"/>
          <p:nvPr/>
        </p:nvSpPr>
        <p:spPr>
          <a:xfrm>
            <a:off x="5104781" y="2438097"/>
            <a:ext cx="4379461" cy="523220"/>
          </a:xfrm>
          <a:prstGeom prst="rect">
            <a:avLst/>
          </a:prstGeom>
          <a:gradFill>
            <a:gsLst>
              <a:gs pos="0">
                <a:srgbClr val="CA687F"/>
              </a:gs>
              <a:gs pos="18000">
                <a:srgbClr val="CA687F"/>
              </a:gs>
              <a:gs pos="100000">
                <a:srgbClr val="E7B2C4"/>
              </a:gs>
            </a:gsLst>
            <a:lin ang="5400000" scaled="0"/>
          </a:gradFill>
          <a:effectLst/>
        </p:spPr>
        <p:txBody>
          <a:bodyPr wrap="square" rtlCol="0">
            <a:spAutoFit/>
          </a:bodyPr>
          <a:lstStyle/>
          <a:p>
            <a:pPr algn="ctr"/>
            <a:r>
              <a:rPr lang="zh-CN" altLang="zh-CN" sz="2800" b="1" dirty="0">
                <a:solidFill>
                  <a:schemeClr val="bg1"/>
                </a:solidFill>
              </a:rPr>
              <a:t>一个简单</a:t>
            </a:r>
            <a:r>
              <a:rPr lang="en-US" altLang="zh-CN" sz="2800" b="1" dirty="0">
                <a:solidFill>
                  <a:schemeClr val="bg1"/>
                </a:solidFill>
              </a:rPr>
              <a:t>Web Project</a:t>
            </a:r>
            <a:r>
              <a:rPr lang="zh-CN" altLang="zh-CN" sz="2800" b="1" dirty="0">
                <a:solidFill>
                  <a:schemeClr val="bg1"/>
                </a:solidFill>
              </a:rPr>
              <a:t>程序</a:t>
            </a:r>
          </a:p>
        </p:txBody>
      </p:sp>
      <p:sp>
        <p:nvSpPr>
          <p:cNvPr id="129" name="文本框 128"/>
          <p:cNvSpPr txBox="1"/>
          <p:nvPr/>
        </p:nvSpPr>
        <p:spPr>
          <a:xfrm>
            <a:off x="4214356" y="2373075"/>
            <a:ext cx="828000" cy="707886"/>
          </a:xfrm>
          <a:prstGeom prst="rect">
            <a:avLst/>
          </a:prstGeom>
          <a:noFill/>
          <a:ln>
            <a:noFill/>
          </a:ln>
        </p:spPr>
        <p:txBody>
          <a:bodyPr wrap="square" rtlCol="0">
            <a:spAutoFit/>
          </a:bodyPr>
          <a:lstStyle/>
          <a:p>
            <a:pPr algn="ctr"/>
            <a:r>
              <a:rPr lang="en-US" altLang="zh-CN" sz="4000" b="1" dirty="0">
                <a:solidFill>
                  <a:schemeClr val="bg1"/>
                </a:solidFill>
                <a:latin typeface="微软雅黑" panose="020B0503020204020204" charset="-122"/>
                <a:ea typeface="微软雅黑" panose="020B0503020204020204" charset="-122"/>
              </a:rPr>
              <a:t>03</a:t>
            </a:r>
          </a:p>
        </p:txBody>
      </p:sp>
      <p:sp>
        <p:nvSpPr>
          <p:cNvPr id="130" name="矩形 129"/>
          <p:cNvSpPr/>
          <p:nvPr/>
        </p:nvSpPr>
        <p:spPr>
          <a:xfrm>
            <a:off x="4214356" y="2313018"/>
            <a:ext cx="828000" cy="828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TextBox 1"/>
          <p:cNvSpPr txBox="1"/>
          <p:nvPr/>
        </p:nvSpPr>
        <p:spPr>
          <a:xfrm>
            <a:off x="5105569" y="3124420"/>
            <a:ext cx="3272887" cy="461665"/>
          </a:xfrm>
          <a:prstGeom prst="rect">
            <a:avLst/>
          </a:prstGeom>
          <a:noFill/>
        </p:spPr>
        <p:txBody>
          <a:bodyPr wrap="square" rtlCol="0">
            <a:spAutoFit/>
          </a:bodyPr>
          <a:lstStyle/>
          <a:p>
            <a:r>
              <a:rPr lang="en-US" altLang="zh-CN" sz="2400" b="1" dirty="0"/>
              <a:t>1. </a:t>
            </a:r>
            <a:r>
              <a:rPr lang="zh-CN" altLang="zh-CN" sz="2400" b="1" dirty="0"/>
              <a:t>创建</a:t>
            </a:r>
            <a:r>
              <a:rPr lang="en-US" altLang="zh-CN" sz="2400" b="1" dirty="0"/>
              <a:t>Web Project</a:t>
            </a:r>
            <a:endParaRPr lang="zh-CN" altLang="zh-CN" sz="2400" dirty="0"/>
          </a:p>
        </p:txBody>
      </p:sp>
      <p:sp>
        <p:nvSpPr>
          <p:cNvPr id="21" name="TextBox 20"/>
          <p:cNvSpPr txBox="1"/>
          <p:nvPr/>
        </p:nvSpPr>
        <p:spPr>
          <a:xfrm>
            <a:off x="7784973" y="3090656"/>
            <a:ext cx="3421742" cy="461665"/>
          </a:xfrm>
          <a:prstGeom prst="rect">
            <a:avLst/>
          </a:prstGeom>
          <a:noFill/>
        </p:spPr>
        <p:txBody>
          <a:bodyPr wrap="square" rtlCol="0">
            <a:spAutoFit/>
          </a:bodyPr>
          <a:lstStyle/>
          <a:p>
            <a:r>
              <a:rPr lang="en-US" altLang="zh-CN" sz="2400" b="1" dirty="0"/>
              <a:t>2. </a:t>
            </a:r>
            <a:r>
              <a:rPr lang="zh-CN" altLang="zh-CN" sz="2400" b="1" dirty="0"/>
              <a:t>创建</a:t>
            </a:r>
            <a:r>
              <a:rPr lang="en-US" altLang="zh-CN" sz="2400" b="1" dirty="0"/>
              <a:t>JSP</a:t>
            </a:r>
            <a:endParaRPr lang="zh-CN" altLang="zh-CN" sz="2400" dirty="0"/>
          </a:p>
        </p:txBody>
      </p:sp>
      <p:sp>
        <p:nvSpPr>
          <p:cNvPr id="7" name="TextBox 6"/>
          <p:cNvSpPr txBox="1"/>
          <p:nvPr/>
        </p:nvSpPr>
        <p:spPr>
          <a:xfrm>
            <a:off x="5105569" y="3518556"/>
            <a:ext cx="1486617" cy="461665"/>
          </a:xfrm>
          <a:prstGeom prst="rect">
            <a:avLst/>
          </a:prstGeom>
          <a:noFill/>
        </p:spPr>
        <p:txBody>
          <a:bodyPr wrap="square" rtlCol="0">
            <a:spAutoFit/>
          </a:bodyPr>
          <a:lstStyle/>
          <a:p>
            <a:r>
              <a:rPr lang="en-US" altLang="zh-CN" sz="2400" b="1" dirty="0"/>
              <a:t>3. </a:t>
            </a:r>
            <a:r>
              <a:rPr lang="zh-CN" altLang="zh-CN" sz="2400" b="1" dirty="0"/>
              <a:t>部署</a:t>
            </a:r>
            <a:endParaRPr lang="zh-CN" altLang="zh-CN" sz="2400" dirty="0"/>
          </a:p>
        </p:txBody>
      </p:sp>
      <p:sp>
        <p:nvSpPr>
          <p:cNvPr id="8" name="TextBox 7"/>
          <p:cNvSpPr txBox="1"/>
          <p:nvPr/>
        </p:nvSpPr>
        <p:spPr>
          <a:xfrm>
            <a:off x="7784973" y="3429000"/>
            <a:ext cx="2291594" cy="461665"/>
          </a:xfrm>
          <a:prstGeom prst="rect">
            <a:avLst/>
          </a:prstGeom>
          <a:noFill/>
        </p:spPr>
        <p:txBody>
          <a:bodyPr wrap="square" rtlCol="0">
            <a:spAutoFit/>
          </a:bodyPr>
          <a:lstStyle/>
          <a:p>
            <a:r>
              <a:rPr lang="en-US" altLang="zh-CN" sz="2400" b="1" dirty="0"/>
              <a:t>4. </a:t>
            </a:r>
            <a:r>
              <a:rPr lang="zh-CN" altLang="zh-CN" sz="2400" b="1" dirty="0"/>
              <a:t>运行浏览</a:t>
            </a:r>
            <a:endParaRPr lang="zh-CN" altLang="zh-CN" sz="2400" dirty="0"/>
          </a:p>
        </p:txBody>
      </p:sp>
    </p:spTree>
    <p:custDataLst>
      <p:tags r:id="rId1"/>
    </p:custData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464" y="282012"/>
            <a:ext cx="4713205" cy="461665"/>
          </a:xfrm>
          <a:prstGeom prst="rect">
            <a:avLst/>
          </a:prstGeom>
          <a:noFill/>
        </p:spPr>
        <p:txBody>
          <a:bodyPr wrap="square" rtlCol="0">
            <a:spAutoFit/>
          </a:bodyPr>
          <a:lstStyle/>
          <a:p>
            <a:r>
              <a:rPr lang="zh-CN" altLang="zh-CN" sz="2400" b="1" dirty="0">
                <a:solidFill>
                  <a:schemeClr val="bg1"/>
                </a:solidFill>
              </a:rPr>
              <a:t>一个简单</a:t>
            </a:r>
            <a:r>
              <a:rPr lang="en-US" altLang="zh-CN" sz="2400" b="1" dirty="0">
                <a:solidFill>
                  <a:schemeClr val="bg1"/>
                </a:solidFill>
              </a:rPr>
              <a:t>Web Project</a:t>
            </a:r>
            <a:r>
              <a:rPr lang="zh-CN" altLang="zh-CN" sz="2400" b="1" dirty="0">
                <a:solidFill>
                  <a:schemeClr val="bg1"/>
                </a:solidFill>
              </a:rPr>
              <a:t>程序</a:t>
            </a:r>
          </a:p>
        </p:txBody>
      </p:sp>
      <p:sp>
        <p:nvSpPr>
          <p:cNvPr id="3" name="TextBox 2"/>
          <p:cNvSpPr txBox="1"/>
          <p:nvPr/>
        </p:nvSpPr>
        <p:spPr>
          <a:xfrm>
            <a:off x="665571" y="783695"/>
            <a:ext cx="11289135" cy="1569660"/>
          </a:xfrm>
          <a:prstGeom prst="rect">
            <a:avLst/>
          </a:prstGeom>
          <a:noFill/>
        </p:spPr>
        <p:txBody>
          <a:bodyPr wrap="square" rtlCol="0">
            <a:spAutoFit/>
          </a:bodyPr>
          <a:lstStyle/>
          <a:p>
            <a:pPr indent="446405"/>
            <a:r>
              <a:rPr lang="zh-CN" altLang="zh-CN" sz="2400" dirty="0"/>
              <a:t>下面再来开发一个</a:t>
            </a:r>
            <a:r>
              <a:rPr lang="en-US" altLang="zh-CN" sz="2400" dirty="0"/>
              <a:t>Web Project</a:t>
            </a:r>
            <a:r>
              <a:rPr lang="zh-CN" altLang="zh-CN" sz="2400" dirty="0"/>
              <a:t>程序，当用户在浏览器中输入“</a:t>
            </a:r>
            <a:r>
              <a:rPr lang="en-US" altLang="zh-CN" sz="2400" u="sng" dirty="0"/>
              <a:t>http://localhost:8080/</a:t>
            </a:r>
            <a:endParaRPr lang="zh-CN" altLang="zh-CN" sz="2400" dirty="0"/>
          </a:p>
          <a:p>
            <a:r>
              <a:rPr lang="en-US" altLang="zh-CN" sz="2400" u="sng" dirty="0" err="1"/>
              <a:t>myWebProject</a:t>
            </a:r>
            <a:r>
              <a:rPr lang="en-US" altLang="zh-CN" sz="2400" u="sng" dirty="0"/>
              <a:t>/</a:t>
            </a:r>
            <a:r>
              <a:rPr lang="en-US" altLang="zh-CN" sz="2400" u="sng" dirty="0" err="1"/>
              <a:t>index.jsp</a:t>
            </a:r>
            <a:r>
              <a:rPr lang="zh-CN" altLang="zh-CN" sz="2400" dirty="0"/>
              <a:t>时，服务器会返回给用户一句话：“</a:t>
            </a:r>
            <a:r>
              <a:rPr lang="en-US" altLang="zh-CN" sz="2400" dirty="0"/>
              <a:t>Hello World!</a:t>
            </a:r>
            <a:r>
              <a:rPr lang="zh-CN" altLang="zh-CN" sz="2400" dirty="0"/>
              <a:t>”，如图</a:t>
            </a:r>
            <a:r>
              <a:rPr lang="en-US" altLang="zh-CN" sz="2400" dirty="0"/>
              <a:t>1.39</a:t>
            </a:r>
            <a:r>
              <a:rPr lang="zh-CN" altLang="zh-CN" sz="2400" dirty="0"/>
              <a:t>所示。</a:t>
            </a:r>
          </a:p>
        </p:txBody>
      </p:sp>
      <p:pic>
        <p:nvPicPr>
          <p:cNvPr id="4198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6644" y="2089856"/>
            <a:ext cx="7478711" cy="1549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905102" y="3892718"/>
            <a:ext cx="4729180" cy="461665"/>
          </a:xfrm>
          <a:prstGeom prst="rect">
            <a:avLst/>
          </a:prstGeom>
        </p:spPr>
        <p:txBody>
          <a:bodyPr wrap="none">
            <a:spAutoFit/>
          </a:bodyPr>
          <a:lstStyle/>
          <a:p>
            <a:r>
              <a:rPr lang="zh-CN" altLang="zh-CN" sz="2400" dirty="0"/>
              <a:t>工程最后的目录树如图</a:t>
            </a:r>
            <a:r>
              <a:rPr lang="en-US" altLang="zh-CN" sz="2400" dirty="0"/>
              <a:t>1.40</a:t>
            </a:r>
            <a:r>
              <a:rPr lang="zh-CN" altLang="zh-CN" sz="2400" dirty="0"/>
              <a:t>所示。</a:t>
            </a:r>
            <a:endParaRPr lang="zh-CN" altLang="en-US" sz="2400" dirty="0"/>
          </a:p>
        </p:txBody>
      </p:sp>
      <p:pic>
        <p:nvPicPr>
          <p:cNvPr id="41987"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8609" y="3806221"/>
            <a:ext cx="2963476" cy="2566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464" y="282012"/>
            <a:ext cx="4713205" cy="461665"/>
          </a:xfrm>
          <a:prstGeom prst="rect">
            <a:avLst/>
          </a:prstGeom>
          <a:noFill/>
        </p:spPr>
        <p:txBody>
          <a:bodyPr wrap="square" rtlCol="0">
            <a:spAutoFit/>
          </a:bodyPr>
          <a:lstStyle/>
          <a:p>
            <a:r>
              <a:rPr lang="en-US" altLang="zh-CN" sz="2400" b="1" dirty="0">
                <a:solidFill>
                  <a:schemeClr val="bg1"/>
                </a:solidFill>
              </a:rPr>
              <a:t>1. </a:t>
            </a:r>
            <a:r>
              <a:rPr lang="zh-CN" altLang="zh-CN" sz="2400" b="1" dirty="0">
                <a:solidFill>
                  <a:schemeClr val="bg1"/>
                </a:solidFill>
              </a:rPr>
              <a:t>创建</a:t>
            </a:r>
            <a:r>
              <a:rPr lang="en-US" altLang="zh-CN" sz="2400" b="1" dirty="0">
                <a:solidFill>
                  <a:schemeClr val="bg1"/>
                </a:solidFill>
              </a:rPr>
              <a:t>Web Project</a:t>
            </a:r>
            <a:endParaRPr lang="zh-CN" altLang="zh-CN" sz="2400" dirty="0">
              <a:solidFill>
                <a:schemeClr val="bg1"/>
              </a:solidFill>
            </a:endParaRPr>
          </a:p>
        </p:txBody>
      </p:sp>
      <p:sp>
        <p:nvSpPr>
          <p:cNvPr id="3" name="TextBox 2"/>
          <p:cNvSpPr txBox="1"/>
          <p:nvPr/>
        </p:nvSpPr>
        <p:spPr>
          <a:xfrm>
            <a:off x="657006" y="1848127"/>
            <a:ext cx="5271252" cy="3371136"/>
          </a:xfrm>
          <a:prstGeom prst="round2DiagRect">
            <a:avLst/>
          </a:prstGeom>
          <a:noFill/>
          <a:ln w="19050">
            <a:solidFill>
              <a:schemeClr val="bg1"/>
            </a:solidFill>
            <a:prstDash val="lgDash"/>
          </a:ln>
        </p:spPr>
        <p:txBody>
          <a:bodyPr wrap="square" rtlCol="0">
            <a:spAutoFit/>
          </a:bodyPr>
          <a:lstStyle/>
          <a:p>
            <a:pPr indent="446405"/>
            <a:r>
              <a:rPr lang="zh-CN" altLang="zh-CN" sz="2400" dirty="0"/>
              <a:t>启动</a:t>
            </a:r>
            <a:r>
              <a:rPr lang="en-US" altLang="zh-CN" sz="2400" dirty="0" err="1"/>
              <a:t>MyEclipse</a:t>
            </a:r>
            <a:r>
              <a:rPr lang="en-US" altLang="zh-CN" sz="2400" dirty="0"/>
              <a:t> 2017</a:t>
            </a:r>
            <a:r>
              <a:rPr lang="zh-CN" altLang="zh-CN" sz="2400" dirty="0"/>
              <a:t>，选择主菜单【</a:t>
            </a:r>
            <a:r>
              <a:rPr lang="en-US" altLang="zh-CN" sz="2400" dirty="0"/>
              <a:t>File</a:t>
            </a:r>
            <a:r>
              <a:rPr lang="zh-CN" altLang="zh-CN" sz="2400" dirty="0"/>
              <a:t>】</a:t>
            </a:r>
            <a:r>
              <a:rPr lang="en-US" altLang="zh-CN" sz="2400" dirty="0">
                <a:sym typeface="Wingdings" panose="05000000000000000000"/>
              </a:rPr>
              <a:t></a:t>
            </a:r>
            <a:r>
              <a:rPr lang="zh-CN" altLang="zh-CN" sz="2400" dirty="0"/>
              <a:t>【</a:t>
            </a:r>
            <a:r>
              <a:rPr lang="en-US" altLang="zh-CN" sz="2400" dirty="0"/>
              <a:t>New</a:t>
            </a:r>
            <a:r>
              <a:rPr lang="zh-CN" altLang="zh-CN" sz="2400" dirty="0"/>
              <a:t>】</a:t>
            </a:r>
            <a:r>
              <a:rPr lang="en-US" altLang="zh-CN" sz="2400" dirty="0">
                <a:sym typeface="Wingdings" panose="05000000000000000000"/>
              </a:rPr>
              <a:t></a:t>
            </a:r>
            <a:r>
              <a:rPr lang="zh-CN" altLang="zh-CN" sz="2400" dirty="0"/>
              <a:t>【</a:t>
            </a:r>
            <a:r>
              <a:rPr lang="en-US" altLang="zh-CN" sz="2400" dirty="0"/>
              <a:t>Web Project</a:t>
            </a:r>
            <a:r>
              <a:rPr lang="zh-CN" altLang="zh-CN" sz="2400" dirty="0"/>
              <a:t>】，出现【</a:t>
            </a:r>
            <a:r>
              <a:rPr lang="en-US" altLang="zh-CN" sz="2400" dirty="0"/>
              <a:t>New Web Project</a:t>
            </a:r>
            <a:r>
              <a:rPr lang="zh-CN" altLang="zh-CN" sz="2400" dirty="0"/>
              <a:t>】对话框，如图</a:t>
            </a:r>
            <a:r>
              <a:rPr lang="en-US" altLang="zh-CN" sz="2400" dirty="0"/>
              <a:t>1.41</a:t>
            </a:r>
            <a:r>
              <a:rPr lang="zh-CN" altLang="zh-CN" sz="2400" dirty="0"/>
              <a:t>所示，填写“</a:t>
            </a:r>
            <a:r>
              <a:rPr lang="en-US" altLang="zh-CN" sz="2400" dirty="0"/>
              <a:t>Project name</a:t>
            </a:r>
            <a:r>
              <a:rPr lang="zh-CN" altLang="zh-CN" sz="2400" dirty="0"/>
              <a:t>”栏（项目名）为“</a:t>
            </a:r>
            <a:r>
              <a:rPr lang="en-US" altLang="zh-CN" sz="2400" dirty="0" err="1"/>
              <a:t>myWebProject</a:t>
            </a:r>
            <a:r>
              <a:rPr lang="zh-CN" altLang="zh-CN" sz="2400" dirty="0"/>
              <a:t>”，在“</a:t>
            </a:r>
            <a:r>
              <a:rPr lang="en-US" altLang="zh-CN" sz="2400" dirty="0"/>
              <a:t>Java EE version</a:t>
            </a:r>
            <a:r>
              <a:rPr lang="zh-CN" altLang="zh-CN" sz="2400" dirty="0"/>
              <a:t>”下拉列表中选择“</a:t>
            </a:r>
            <a:r>
              <a:rPr lang="en-US" altLang="zh-CN" sz="2400" dirty="0" err="1"/>
              <a:t>JavaEE</a:t>
            </a:r>
            <a:r>
              <a:rPr lang="en-US" altLang="zh-CN" sz="2400" dirty="0"/>
              <a:t> 7 - Web 3.1”，其余保持默认。</a:t>
            </a:r>
            <a:endParaRPr lang="zh-CN" altLang="en-US" sz="2400"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6570921" y="903768"/>
          <a:ext cx="3638550" cy="5162550"/>
        </p:xfrm>
        <a:graphic>
          <a:graphicData uri="http://schemas.openxmlformats.org/presentationml/2006/ole">
            <mc:AlternateContent xmlns:mc="http://schemas.openxmlformats.org/markup-compatibility/2006">
              <mc:Choice xmlns:v="urn:schemas-microsoft-com:vml" Requires="v">
                <p:oleObj name="Visio" r:id="rId2" imgW="6743700" imgH="9575800" progId="Visio.Drawing.11">
                  <p:embed/>
                </p:oleObj>
              </mc:Choice>
              <mc:Fallback>
                <p:oleObj name="Visio" r:id="rId2" imgW="6743700" imgH="9575800" progId="Visio.Drawing.11">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0921" y="903768"/>
                        <a:ext cx="3638550" cy="5162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464" y="282012"/>
            <a:ext cx="4713205" cy="461665"/>
          </a:xfrm>
          <a:prstGeom prst="rect">
            <a:avLst/>
          </a:prstGeom>
          <a:noFill/>
        </p:spPr>
        <p:txBody>
          <a:bodyPr wrap="square" rtlCol="0">
            <a:spAutoFit/>
          </a:bodyPr>
          <a:lstStyle/>
          <a:p>
            <a:r>
              <a:rPr lang="en-US" altLang="zh-CN" sz="2400" b="1" dirty="0">
                <a:solidFill>
                  <a:schemeClr val="bg1"/>
                </a:solidFill>
              </a:rPr>
              <a:t>1. </a:t>
            </a:r>
            <a:r>
              <a:rPr lang="zh-CN" altLang="zh-CN" sz="2400" b="1" dirty="0">
                <a:solidFill>
                  <a:schemeClr val="bg1"/>
                </a:solidFill>
              </a:rPr>
              <a:t>创建</a:t>
            </a:r>
            <a:r>
              <a:rPr lang="en-US" altLang="zh-CN" sz="2400" b="1" dirty="0">
                <a:solidFill>
                  <a:schemeClr val="bg1"/>
                </a:solidFill>
              </a:rPr>
              <a:t>Web Project</a:t>
            </a:r>
            <a:endParaRPr lang="zh-CN" altLang="zh-CN" sz="2400" dirty="0">
              <a:solidFill>
                <a:schemeClr val="bg1"/>
              </a:solidFill>
            </a:endParaRPr>
          </a:p>
        </p:txBody>
      </p:sp>
      <p:sp>
        <p:nvSpPr>
          <p:cNvPr id="3" name="TextBox 2"/>
          <p:cNvSpPr txBox="1"/>
          <p:nvPr/>
        </p:nvSpPr>
        <p:spPr>
          <a:xfrm>
            <a:off x="946298" y="839972"/>
            <a:ext cx="10143460" cy="1569660"/>
          </a:xfrm>
          <a:prstGeom prst="rect">
            <a:avLst/>
          </a:prstGeom>
          <a:noFill/>
        </p:spPr>
        <p:txBody>
          <a:bodyPr wrap="square" rtlCol="0">
            <a:spAutoFit/>
          </a:bodyPr>
          <a:lstStyle/>
          <a:p>
            <a:pPr indent="446405"/>
            <a:r>
              <a:rPr lang="zh-CN" altLang="zh-CN" sz="2400" dirty="0"/>
              <a:t>按照对话框向导的指引操作，在“</a:t>
            </a:r>
            <a:r>
              <a:rPr lang="en-US" altLang="zh-CN" sz="2400" dirty="0"/>
              <a:t>Web Module</a:t>
            </a:r>
            <a:r>
              <a:rPr lang="zh-CN" altLang="zh-CN" sz="2400" dirty="0"/>
              <a:t>”页中勾选“</a:t>
            </a:r>
            <a:r>
              <a:rPr lang="en-US" altLang="zh-CN" sz="2400" dirty="0"/>
              <a:t>Generate web.xml deployment descriptor</a:t>
            </a:r>
            <a:r>
              <a:rPr lang="zh-CN" altLang="zh-CN" sz="2400" dirty="0"/>
              <a:t>”（自动生成项目的</a:t>
            </a:r>
            <a:r>
              <a:rPr lang="en-US" altLang="zh-CN" sz="2400" dirty="0"/>
              <a:t>web.xml</a:t>
            </a:r>
            <a:r>
              <a:rPr lang="zh-CN" altLang="zh-CN" sz="2400" dirty="0"/>
              <a:t>配置文件）；在“</a:t>
            </a:r>
            <a:r>
              <a:rPr lang="en-US" altLang="zh-CN" sz="2400" dirty="0"/>
              <a:t>Configure Project Libraries</a:t>
            </a:r>
            <a:r>
              <a:rPr lang="zh-CN" altLang="zh-CN" sz="2400" dirty="0"/>
              <a:t>”页中勾选“</a:t>
            </a:r>
            <a:r>
              <a:rPr lang="en-US" altLang="zh-CN" sz="2400" dirty="0" err="1"/>
              <a:t>JavaEE</a:t>
            </a:r>
            <a:r>
              <a:rPr lang="en-US" altLang="zh-CN" sz="2400" dirty="0"/>
              <a:t> 7.0 Generic Library</a:t>
            </a:r>
            <a:r>
              <a:rPr lang="zh-CN" altLang="zh-CN" sz="2400" dirty="0"/>
              <a:t>”，同时</a:t>
            </a:r>
            <a:r>
              <a:rPr lang="zh-CN" altLang="zh-CN" sz="2400" b="1" dirty="0"/>
              <a:t>取消</a:t>
            </a:r>
            <a:r>
              <a:rPr lang="zh-CN" altLang="zh-CN" sz="2400" dirty="0"/>
              <a:t>选择“</a:t>
            </a:r>
            <a:r>
              <a:rPr lang="en-US" altLang="zh-CN" sz="2400" dirty="0"/>
              <a:t>JSTL 1.2.2 Library</a:t>
            </a:r>
            <a:r>
              <a:rPr lang="zh-CN" altLang="zh-CN" sz="2400" dirty="0"/>
              <a:t>”，如图</a:t>
            </a:r>
            <a:r>
              <a:rPr lang="en-US" altLang="zh-CN" sz="2400" dirty="0"/>
              <a:t>1.42</a:t>
            </a:r>
            <a:r>
              <a:rPr lang="zh-CN" altLang="zh-CN" sz="2400" dirty="0"/>
              <a:t>所示。</a:t>
            </a:r>
            <a:endParaRPr lang="zh-CN" altLang="en-US" sz="2400"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2630066" y="2429317"/>
          <a:ext cx="6280018" cy="4428683"/>
        </p:xfrm>
        <a:graphic>
          <a:graphicData uri="http://schemas.openxmlformats.org/presentationml/2006/ole">
            <mc:AlternateContent xmlns:mc="http://schemas.openxmlformats.org/markup-compatibility/2006">
              <mc:Choice xmlns:v="urn:schemas-microsoft-com:vml" Requires="v">
                <p:oleObj name="Visio" r:id="rId2" imgW="13576300" imgH="9575800" progId="Visio.Drawing.11">
                  <p:embed/>
                </p:oleObj>
              </mc:Choice>
              <mc:Fallback>
                <p:oleObj name="Visio" r:id="rId2" imgW="13576300" imgH="9575800" progId="Visio.Drawing.11">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0066" y="2429317"/>
                        <a:ext cx="6280018" cy="4428683"/>
                      </a:xfrm>
                      <a:prstGeom prst="rect">
                        <a:avLst/>
                      </a:prstGeom>
                      <a:noFill/>
                    </p:spPr>
                  </p:pic>
                </p:oleObj>
              </mc:Fallback>
            </mc:AlternateContent>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464" y="282012"/>
            <a:ext cx="4713205" cy="461665"/>
          </a:xfrm>
          <a:prstGeom prst="rect">
            <a:avLst/>
          </a:prstGeom>
          <a:noFill/>
        </p:spPr>
        <p:txBody>
          <a:bodyPr wrap="square" rtlCol="0">
            <a:spAutoFit/>
          </a:bodyPr>
          <a:lstStyle/>
          <a:p>
            <a:r>
              <a:rPr lang="en-US" altLang="zh-CN" sz="2400" b="1" dirty="0">
                <a:solidFill>
                  <a:schemeClr val="bg1"/>
                </a:solidFill>
              </a:rPr>
              <a:t>2. </a:t>
            </a:r>
            <a:r>
              <a:rPr lang="zh-CN" altLang="zh-CN" sz="2400" b="1" dirty="0">
                <a:solidFill>
                  <a:schemeClr val="bg1"/>
                </a:solidFill>
              </a:rPr>
              <a:t>创建</a:t>
            </a:r>
            <a:r>
              <a:rPr lang="en-US" altLang="zh-CN" sz="2400" b="1" dirty="0">
                <a:solidFill>
                  <a:schemeClr val="bg1"/>
                </a:solidFill>
              </a:rPr>
              <a:t>JSP</a:t>
            </a:r>
            <a:endParaRPr lang="zh-CN" altLang="zh-CN" sz="2400" dirty="0">
              <a:solidFill>
                <a:schemeClr val="bg1"/>
              </a:solidFill>
            </a:endParaRPr>
          </a:p>
        </p:txBody>
      </p:sp>
      <p:sp>
        <p:nvSpPr>
          <p:cNvPr id="3" name="TextBox 2"/>
          <p:cNvSpPr txBox="1"/>
          <p:nvPr/>
        </p:nvSpPr>
        <p:spPr>
          <a:xfrm>
            <a:off x="425088" y="879934"/>
            <a:ext cx="10111563" cy="1200329"/>
          </a:xfrm>
          <a:prstGeom prst="rect">
            <a:avLst/>
          </a:prstGeom>
          <a:noFill/>
        </p:spPr>
        <p:txBody>
          <a:bodyPr wrap="square" rtlCol="0">
            <a:spAutoFit/>
          </a:bodyPr>
          <a:lstStyle/>
          <a:p>
            <a:pPr indent="446405"/>
            <a:r>
              <a:rPr lang="zh-CN" altLang="zh-CN" sz="2400" dirty="0"/>
              <a:t>由于在创建</a:t>
            </a:r>
            <a:r>
              <a:rPr lang="en-US" altLang="zh-CN" sz="2400" dirty="0"/>
              <a:t>Web Project</a:t>
            </a:r>
            <a:r>
              <a:rPr lang="zh-CN" altLang="zh-CN" sz="2400" dirty="0"/>
              <a:t>的时候，</a:t>
            </a:r>
            <a:r>
              <a:rPr lang="en-US" altLang="zh-CN" sz="2400" dirty="0" err="1"/>
              <a:t>MyEclipse</a:t>
            </a:r>
            <a:r>
              <a:rPr lang="zh-CN" altLang="zh-CN" sz="2400" dirty="0"/>
              <a:t>会自动生成一个缺省的</a:t>
            </a:r>
            <a:r>
              <a:rPr lang="en-US" altLang="zh-CN" sz="2400" dirty="0" err="1"/>
              <a:t>index.jsp</a:t>
            </a:r>
            <a:r>
              <a:rPr lang="zh-CN" altLang="zh-CN" sz="2400" dirty="0"/>
              <a:t>文件，所以我们只要修改其内容即可。双击打开这个文件，将其修改成以下内容：</a:t>
            </a:r>
          </a:p>
        </p:txBody>
      </p:sp>
      <p:sp>
        <p:nvSpPr>
          <p:cNvPr id="4" name="TextBox 3"/>
          <p:cNvSpPr txBox="1"/>
          <p:nvPr/>
        </p:nvSpPr>
        <p:spPr>
          <a:xfrm>
            <a:off x="1412061" y="2305288"/>
            <a:ext cx="8931349" cy="2247424"/>
          </a:xfrm>
          <a:prstGeom prst="roundRect">
            <a:avLst>
              <a:gd name="adj" fmla="val 7678"/>
            </a:avLst>
          </a:prstGeom>
          <a:solidFill>
            <a:schemeClr val="bg1">
              <a:lumMod val="85000"/>
            </a:schemeClr>
          </a:solidFill>
        </p:spPr>
        <p:txBody>
          <a:bodyPr wrap="square" rtlCol="0">
            <a:spAutoFit/>
          </a:bodyPr>
          <a:lstStyle/>
          <a:p>
            <a:r>
              <a:rPr lang="en-US" altLang="zh-CN" dirty="0"/>
              <a:t>&lt;%@ page language="java" </a:t>
            </a:r>
            <a:r>
              <a:rPr lang="en-US" altLang="zh-CN" dirty="0" err="1"/>
              <a:t>pageEncoding</a:t>
            </a:r>
            <a:r>
              <a:rPr lang="en-US" altLang="zh-CN" dirty="0"/>
              <a:t>="ISO-8859-1"%&gt;</a:t>
            </a:r>
            <a:endParaRPr lang="zh-CN" altLang="zh-CN" dirty="0"/>
          </a:p>
          <a:p>
            <a:r>
              <a:rPr lang="en-US" altLang="zh-CN" dirty="0"/>
              <a:t>&lt;html&gt;</a:t>
            </a:r>
            <a:endParaRPr lang="zh-CN" altLang="zh-CN" dirty="0"/>
          </a:p>
          <a:p>
            <a:r>
              <a:rPr lang="en-US" altLang="zh-CN" dirty="0"/>
              <a:t>  	&lt;head&gt; &lt;/head&gt;</a:t>
            </a:r>
            <a:endParaRPr lang="zh-CN" altLang="zh-CN" dirty="0"/>
          </a:p>
          <a:p>
            <a:r>
              <a:rPr lang="en-US" altLang="zh-CN" dirty="0"/>
              <a:t>  	&lt;body&gt;</a:t>
            </a:r>
            <a:endParaRPr lang="zh-CN" altLang="zh-CN" dirty="0"/>
          </a:p>
          <a:p>
            <a:r>
              <a:rPr lang="en-US" altLang="zh-CN" dirty="0"/>
              <a:t>    		Hello World!</a:t>
            </a:r>
            <a:endParaRPr lang="zh-CN" altLang="zh-CN" dirty="0"/>
          </a:p>
          <a:p>
            <a:r>
              <a:rPr lang="en-US" altLang="zh-CN" dirty="0"/>
              <a:t>  	&lt;/body&gt;</a:t>
            </a:r>
            <a:endParaRPr lang="zh-CN" altLang="zh-CN" dirty="0"/>
          </a:p>
          <a:p>
            <a:r>
              <a:rPr lang="en-US" altLang="zh-CN" dirty="0"/>
              <a:t>&lt;/html&gt;</a:t>
            </a:r>
            <a:endParaRPr lang="zh-CN" altLang="zh-CN"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464" y="282012"/>
            <a:ext cx="4713205" cy="461665"/>
          </a:xfrm>
          <a:prstGeom prst="rect">
            <a:avLst/>
          </a:prstGeom>
          <a:noFill/>
        </p:spPr>
        <p:txBody>
          <a:bodyPr wrap="square" rtlCol="0">
            <a:spAutoFit/>
          </a:bodyPr>
          <a:lstStyle/>
          <a:p>
            <a:r>
              <a:rPr lang="en-US" altLang="zh-CN" sz="2400" b="1" dirty="0">
                <a:solidFill>
                  <a:schemeClr val="bg1"/>
                </a:solidFill>
              </a:rPr>
              <a:t>3.  </a:t>
            </a:r>
            <a:r>
              <a:rPr lang="zh-CN" altLang="zh-CN" sz="2400" b="1" dirty="0">
                <a:solidFill>
                  <a:schemeClr val="bg1"/>
                </a:solidFill>
              </a:rPr>
              <a:t>部署</a:t>
            </a:r>
            <a:endParaRPr lang="zh-CN" altLang="zh-CN" sz="2400" dirty="0">
              <a:solidFill>
                <a:schemeClr val="bg1"/>
              </a:solidFill>
            </a:endParaRPr>
          </a:p>
        </p:txBody>
      </p:sp>
      <p:sp>
        <p:nvSpPr>
          <p:cNvPr id="3" name="TextBox 2"/>
          <p:cNvSpPr txBox="1"/>
          <p:nvPr/>
        </p:nvSpPr>
        <p:spPr>
          <a:xfrm>
            <a:off x="351802" y="842425"/>
            <a:ext cx="9973339" cy="1569660"/>
          </a:xfrm>
          <a:prstGeom prst="rect">
            <a:avLst/>
          </a:prstGeom>
          <a:noFill/>
        </p:spPr>
        <p:txBody>
          <a:bodyPr wrap="square" rtlCol="0">
            <a:spAutoFit/>
          </a:bodyPr>
          <a:lstStyle/>
          <a:p>
            <a:pPr indent="446405"/>
            <a:r>
              <a:rPr lang="zh-CN" altLang="zh-CN" sz="2400" dirty="0"/>
              <a:t>单击工具栏上的 </a:t>
            </a:r>
            <a:r>
              <a:rPr lang="en-US" altLang="zh-CN" sz="2400" dirty="0"/>
              <a:t>     </a:t>
            </a:r>
            <a:r>
              <a:rPr lang="zh-CN" altLang="zh-CN" sz="2400" dirty="0"/>
              <a:t>（</a:t>
            </a:r>
            <a:r>
              <a:rPr lang="en-US" altLang="zh-CN" sz="2400" dirty="0"/>
              <a:t>Manage Deployments…</a:t>
            </a:r>
            <a:r>
              <a:rPr lang="zh-CN" altLang="zh-CN" sz="2400" dirty="0"/>
              <a:t>）按钮，弹出【</a:t>
            </a:r>
            <a:r>
              <a:rPr lang="en-US" altLang="zh-CN" sz="2400" dirty="0"/>
              <a:t>Manage Deployments</a:t>
            </a:r>
            <a:r>
              <a:rPr lang="zh-CN" altLang="zh-CN" sz="2400" dirty="0"/>
              <a:t>】对话框，在“</a:t>
            </a:r>
            <a:r>
              <a:rPr lang="en-US" altLang="zh-CN" sz="2400" dirty="0"/>
              <a:t>Module</a:t>
            </a:r>
            <a:r>
              <a:rPr lang="zh-CN" altLang="zh-CN" sz="2400" dirty="0"/>
              <a:t>”栏下拉列表中选择本项目名“</a:t>
            </a:r>
            <a:r>
              <a:rPr lang="en-US" altLang="zh-CN" sz="2400" dirty="0" err="1"/>
              <a:t>myWebProject</a:t>
            </a:r>
            <a:r>
              <a:rPr lang="zh-CN" altLang="zh-CN" sz="2400" dirty="0"/>
              <a:t>”，此时右侧【</a:t>
            </a:r>
            <a:r>
              <a:rPr lang="en-US" altLang="zh-CN" sz="2400" dirty="0"/>
              <a:t>Add...</a:t>
            </a:r>
            <a:r>
              <a:rPr lang="zh-CN" altLang="zh-CN" sz="2400" dirty="0"/>
              <a:t>】按钮变为可用，单击后弹出【</a:t>
            </a:r>
            <a:r>
              <a:rPr lang="en-US" altLang="zh-CN" sz="2400" dirty="0"/>
              <a:t>Deploy modules.</a:t>
            </a:r>
            <a:r>
              <a:rPr lang="zh-CN" altLang="zh-CN" sz="2400" dirty="0"/>
              <a:t>】对话框，如图</a:t>
            </a:r>
            <a:r>
              <a:rPr lang="en-US" altLang="zh-CN" sz="2400" dirty="0"/>
              <a:t>1.43</a:t>
            </a:r>
            <a:r>
              <a:rPr lang="zh-CN" altLang="zh-CN" sz="2400" dirty="0"/>
              <a:t>所示。</a:t>
            </a:r>
            <a:endParaRPr lang="zh-CN" altLang="en-US" sz="2400" dirty="0"/>
          </a:p>
        </p:txBody>
      </p:sp>
      <p:pic>
        <p:nvPicPr>
          <p:cNvPr id="4710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0878" y="842425"/>
            <a:ext cx="524668" cy="456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2223025" y="2617471"/>
          <a:ext cx="7581013" cy="3656889"/>
        </p:xfrm>
        <a:graphic>
          <a:graphicData uri="http://schemas.openxmlformats.org/presentationml/2006/ole">
            <mc:AlternateContent xmlns:mc="http://schemas.openxmlformats.org/markup-compatibility/2006">
              <mc:Choice xmlns:v="urn:schemas-microsoft-com:vml" Requires="v">
                <p:oleObj name="Visio" r:id="rId3" imgW="17932400" imgH="8674100" progId="Visio.Drawing.11">
                  <p:embed/>
                </p:oleObj>
              </mc:Choice>
              <mc:Fallback>
                <p:oleObj name="Visio" r:id="rId3" imgW="17932400" imgH="8674100" progId="Visio.Drawing.11">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3025" y="2617471"/>
                        <a:ext cx="7581013" cy="3656889"/>
                      </a:xfrm>
                      <a:prstGeom prst="rect">
                        <a:avLst/>
                      </a:prstGeom>
                      <a:noFill/>
                    </p:spPr>
                  </p:pic>
                </p:oleObj>
              </mc:Fallback>
            </mc:AlternateContent>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464" y="282012"/>
            <a:ext cx="4713205" cy="461665"/>
          </a:xfrm>
          <a:prstGeom prst="rect">
            <a:avLst/>
          </a:prstGeom>
          <a:noFill/>
        </p:spPr>
        <p:txBody>
          <a:bodyPr wrap="square" rtlCol="0">
            <a:spAutoFit/>
          </a:bodyPr>
          <a:lstStyle/>
          <a:p>
            <a:r>
              <a:rPr lang="en-US" altLang="zh-CN" sz="2400" b="1" dirty="0">
                <a:solidFill>
                  <a:schemeClr val="bg1"/>
                </a:solidFill>
              </a:rPr>
              <a:t>3.  </a:t>
            </a:r>
            <a:r>
              <a:rPr lang="zh-CN" altLang="zh-CN" sz="2400" b="1" dirty="0">
                <a:solidFill>
                  <a:schemeClr val="bg1"/>
                </a:solidFill>
              </a:rPr>
              <a:t>部署</a:t>
            </a:r>
            <a:endParaRPr lang="zh-CN" altLang="zh-CN" sz="2400" dirty="0">
              <a:solidFill>
                <a:schemeClr val="bg1"/>
              </a:solidFill>
            </a:endParaRPr>
          </a:p>
        </p:txBody>
      </p:sp>
      <p:sp>
        <p:nvSpPr>
          <p:cNvPr id="3" name="TextBox 2"/>
          <p:cNvSpPr txBox="1"/>
          <p:nvPr/>
        </p:nvSpPr>
        <p:spPr>
          <a:xfrm>
            <a:off x="273464" y="848464"/>
            <a:ext cx="10047767" cy="1200329"/>
          </a:xfrm>
          <a:prstGeom prst="rect">
            <a:avLst/>
          </a:prstGeom>
          <a:noFill/>
        </p:spPr>
        <p:txBody>
          <a:bodyPr wrap="square" rtlCol="0">
            <a:spAutoFit/>
          </a:bodyPr>
          <a:lstStyle/>
          <a:p>
            <a:pPr indent="446405"/>
            <a:r>
              <a:rPr lang="zh-CN" altLang="zh-CN" sz="2400" dirty="0"/>
              <a:t>完成后回到【</a:t>
            </a:r>
            <a:r>
              <a:rPr lang="en-US" altLang="zh-CN" sz="2400" dirty="0"/>
              <a:t>Manage Deployments</a:t>
            </a:r>
            <a:r>
              <a:rPr lang="zh-CN" altLang="zh-CN" sz="2400" dirty="0"/>
              <a:t>】对话框，可以看到列表中多了“</a:t>
            </a:r>
            <a:r>
              <a:rPr lang="en-US" altLang="zh-CN" sz="2400" dirty="0" err="1"/>
              <a:t>myWebProject</a:t>
            </a:r>
            <a:r>
              <a:rPr lang="en-US" altLang="zh-CN" sz="2400" dirty="0"/>
              <a:t> Exploded</a:t>
            </a:r>
            <a:r>
              <a:rPr lang="zh-CN" altLang="zh-CN" sz="2400" dirty="0"/>
              <a:t>”一项，表明项目已成功地部署到</a:t>
            </a:r>
            <a:r>
              <a:rPr lang="en-US" altLang="zh-CN" sz="2400" dirty="0"/>
              <a:t>Tomcat 9</a:t>
            </a:r>
            <a:r>
              <a:rPr lang="zh-CN" altLang="zh-CN" sz="2400" dirty="0"/>
              <a:t>服务器上，如图</a:t>
            </a:r>
            <a:r>
              <a:rPr lang="en-US" altLang="zh-CN" sz="2400" dirty="0"/>
              <a:t>1.44</a:t>
            </a:r>
            <a:r>
              <a:rPr lang="zh-CN" altLang="zh-CN" sz="2400" dirty="0"/>
              <a:t>所示，单击【</a:t>
            </a:r>
            <a:r>
              <a:rPr lang="en-US" altLang="zh-CN" sz="2400" dirty="0"/>
              <a:t>OK</a:t>
            </a:r>
            <a:r>
              <a:rPr lang="zh-CN" altLang="zh-CN" sz="2400" dirty="0"/>
              <a:t>】按钮确认。</a:t>
            </a: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2097860" y="2227533"/>
          <a:ext cx="7719237" cy="4348455"/>
        </p:xfrm>
        <a:graphic>
          <a:graphicData uri="http://schemas.openxmlformats.org/presentationml/2006/ole">
            <mc:AlternateContent xmlns:mc="http://schemas.openxmlformats.org/markup-compatibility/2006">
              <mc:Choice xmlns:v="urn:schemas-microsoft-com:vml" Requires="v">
                <p:oleObj name="Visio" r:id="rId2" imgW="11709400" imgH="6604000" progId="Visio.Drawing.11">
                  <p:embed/>
                </p:oleObj>
              </mc:Choice>
              <mc:Fallback>
                <p:oleObj name="Visio" r:id="rId2" imgW="11709400" imgH="6604000" progId="Visio.Drawing.11">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7860" y="2227533"/>
                        <a:ext cx="7719237" cy="4348455"/>
                      </a:xfrm>
                      <a:prstGeom prst="rect">
                        <a:avLst/>
                      </a:prstGeom>
                      <a:noFill/>
                    </p:spPr>
                  </p:pic>
                </p:oleObj>
              </mc:Fallback>
            </mc:AlternateContent>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464" y="282012"/>
            <a:ext cx="4713205" cy="461665"/>
          </a:xfrm>
          <a:prstGeom prst="rect">
            <a:avLst/>
          </a:prstGeom>
          <a:noFill/>
        </p:spPr>
        <p:txBody>
          <a:bodyPr wrap="square" rtlCol="0">
            <a:spAutoFit/>
          </a:bodyPr>
          <a:lstStyle/>
          <a:p>
            <a:r>
              <a:rPr lang="en-US" altLang="zh-CN" sz="2400" b="1" dirty="0">
                <a:solidFill>
                  <a:schemeClr val="bg1"/>
                </a:solidFill>
              </a:rPr>
              <a:t>4.  </a:t>
            </a:r>
            <a:r>
              <a:rPr lang="zh-CN" altLang="zh-CN" sz="2400" b="1" dirty="0">
                <a:solidFill>
                  <a:schemeClr val="bg1"/>
                </a:solidFill>
              </a:rPr>
              <a:t>运行浏览</a:t>
            </a:r>
            <a:endParaRPr lang="zh-CN" altLang="zh-CN" sz="2400" dirty="0">
              <a:solidFill>
                <a:schemeClr val="bg1"/>
              </a:solidFill>
            </a:endParaRPr>
          </a:p>
        </p:txBody>
      </p:sp>
      <p:sp>
        <p:nvSpPr>
          <p:cNvPr id="3" name="TextBox 2"/>
          <p:cNvSpPr txBox="1"/>
          <p:nvPr/>
        </p:nvSpPr>
        <p:spPr>
          <a:xfrm>
            <a:off x="1148316" y="1477926"/>
            <a:ext cx="9775389" cy="2258816"/>
          </a:xfrm>
          <a:prstGeom prst="wave">
            <a:avLst/>
          </a:prstGeom>
          <a:noFill/>
          <a:ln w="19050">
            <a:solidFill>
              <a:schemeClr val="bg1"/>
            </a:solidFill>
            <a:prstDash val="lgDash"/>
          </a:ln>
        </p:spPr>
        <p:txBody>
          <a:bodyPr wrap="square" rtlCol="0">
            <a:spAutoFit/>
          </a:bodyPr>
          <a:lstStyle/>
          <a:p>
            <a:pPr>
              <a:lnSpc>
                <a:spcPct val="150000"/>
              </a:lnSpc>
            </a:pPr>
            <a:r>
              <a:rPr lang="zh-CN" altLang="zh-CN" sz="2400" dirty="0"/>
              <a:t>通过</a:t>
            </a:r>
            <a:r>
              <a:rPr lang="en-US" altLang="zh-CN" sz="2400" dirty="0" err="1"/>
              <a:t>MyEclipse</a:t>
            </a:r>
            <a:r>
              <a:rPr lang="zh-CN" altLang="zh-CN" sz="2400" dirty="0"/>
              <a:t>环境启动</a:t>
            </a:r>
            <a:r>
              <a:rPr lang="en-US" altLang="zh-CN" sz="2400" dirty="0"/>
              <a:t>Tomcat 9</a:t>
            </a:r>
            <a:r>
              <a:rPr lang="zh-CN" altLang="zh-CN" sz="2400" dirty="0"/>
              <a:t>，打开浏览器，在地址栏输入</a:t>
            </a:r>
            <a:r>
              <a:rPr lang="en-US" altLang="zh-CN" sz="2400" dirty="0"/>
              <a:t>http://localhost:8080/myWebProject/</a:t>
            </a:r>
            <a:r>
              <a:rPr lang="zh-CN" altLang="zh-CN" sz="2400" dirty="0"/>
              <a:t>回车，将看到如前图</a:t>
            </a:r>
            <a:r>
              <a:rPr lang="en-US" altLang="zh-CN" sz="2400" dirty="0"/>
              <a:t>1.39</a:t>
            </a:r>
            <a:r>
              <a:rPr lang="zh-CN" altLang="zh-CN" sz="2400" dirty="0"/>
              <a:t>所示的画面。</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465" y="282012"/>
            <a:ext cx="2862842" cy="461665"/>
          </a:xfrm>
          <a:prstGeom prst="rect">
            <a:avLst/>
          </a:prstGeom>
          <a:noFill/>
        </p:spPr>
        <p:txBody>
          <a:bodyPr wrap="square" rtlCol="0">
            <a:spAutoFit/>
          </a:bodyPr>
          <a:lstStyle/>
          <a:p>
            <a:r>
              <a:rPr lang="en-US" altLang="zh-CN" sz="2400" b="1" dirty="0">
                <a:solidFill>
                  <a:schemeClr val="bg1"/>
                </a:solidFill>
              </a:rPr>
              <a:t>4.  Model1</a:t>
            </a:r>
            <a:r>
              <a:rPr lang="zh-CN" altLang="zh-CN" sz="2400" b="1" dirty="0">
                <a:solidFill>
                  <a:schemeClr val="bg1"/>
                </a:solidFill>
              </a:rPr>
              <a:t>开发模型</a:t>
            </a:r>
            <a:endParaRPr lang="zh-CN" altLang="zh-CN" sz="2400" dirty="0">
              <a:solidFill>
                <a:schemeClr val="bg1"/>
              </a:solidFill>
            </a:endParaRPr>
          </a:p>
        </p:txBody>
      </p:sp>
      <p:sp>
        <p:nvSpPr>
          <p:cNvPr id="3" name="TextBox 2"/>
          <p:cNvSpPr txBox="1"/>
          <p:nvPr/>
        </p:nvSpPr>
        <p:spPr>
          <a:xfrm>
            <a:off x="808074" y="1063256"/>
            <a:ext cx="10377377" cy="2308324"/>
          </a:xfrm>
          <a:prstGeom prst="rect">
            <a:avLst/>
          </a:prstGeom>
          <a:noFill/>
        </p:spPr>
        <p:txBody>
          <a:bodyPr wrap="square" rtlCol="0">
            <a:spAutoFit/>
          </a:bodyPr>
          <a:lstStyle/>
          <a:p>
            <a:pPr indent="542925"/>
            <a:r>
              <a:rPr lang="zh-CN" altLang="zh-CN" sz="2400" dirty="0"/>
              <a:t>在使用</a:t>
            </a:r>
            <a:r>
              <a:rPr lang="en-US" altLang="zh-CN" sz="2400" dirty="0"/>
              <a:t>Java</a:t>
            </a:r>
            <a:r>
              <a:rPr lang="zh-CN" altLang="zh-CN" sz="2400" dirty="0"/>
              <a:t>技术建立</a:t>
            </a:r>
            <a:r>
              <a:rPr lang="en-US" altLang="zh-CN" sz="2400" dirty="0"/>
              <a:t>Web</a:t>
            </a:r>
            <a:r>
              <a:rPr lang="zh-CN" altLang="zh-CN" sz="2400" dirty="0"/>
              <a:t>应用的案例中，由于</a:t>
            </a:r>
            <a:r>
              <a:rPr lang="en-US" altLang="zh-CN" sz="2400" dirty="0"/>
              <a:t>JSP</a:t>
            </a:r>
            <a:r>
              <a:rPr lang="zh-CN" altLang="zh-CN" sz="2400" dirty="0"/>
              <a:t>技术的发展，很快这种便于掌握和可实现快速开发的技术就成了创建</a:t>
            </a:r>
            <a:r>
              <a:rPr lang="en-US" altLang="zh-CN" sz="2400" dirty="0"/>
              <a:t>Web</a:t>
            </a:r>
            <a:r>
              <a:rPr lang="zh-CN" altLang="zh-CN" sz="2400" dirty="0"/>
              <a:t>应用的主要技术。</a:t>
            </a:r>
            <a:r>
              <a:rPr lang="en-US" altLang="zh-CN" sz="2400" dirty="0"/>
              <a:t>JSP</a:t>
            </a:r>
            <a:r>
              <a:rPr lang="zh-CN" altLang="zh-CN" sz="2400" dirty="0"/>
              <a:t>页面中可以非常容易地结合业务逻辑（</a:t>
            </a:r>
            <a:r>
              <a:rPr lang="en-US" altLang="zh-CN" sz="2400" dirty="0" err="1"/>
              <a:t>jsp:useBean</a:t>
            </a:r>
            <a:r>
              <a:rPr lang="zh-CN" altLang="zh-CN" sz="2400" dirty="0"/>
              <a:t>）、服务端处理过程（</a:t>
            </a:r>
            <a:r>
              <a:rPr lang="en-US" altLang="zh-CN" sz="2400" dirty="0" err="1"/>
              <a:t>jsp:let</a:t>
            </a:r>
            <a:r>
              <a:rPr lang="zh-CN" altLang="zh-CN" sz="2400" dirty="0"/>
              <a:t>）和</a:t>
            </a:r>
            <a:r>
              <a:rPr lang="en-US" altLang="zh-CN" sz="2400" dirty="0"/>
              <a:t>HTML</a:t>
            </a:r>
            <a:r>
              <a:rPr lang="zh-CN" altLang="zh-CN" sz="2400" dirty="0"/>
              <a:t>（</a:t>
            </a:r>
            <a:r>
              <a:rPr lang="en-US" altLang="zh-CN" sz="2400" dirty="0"/>
              <a:t>XHTML</a:t>
            </a:r>
            <a:r>
              <a:rPr lang="zh-CN" altLang="zh-CN" sz="2400" dirty="0"/>
              <a:t>），在</a:t>
            </a:r>
            <a:r>
              <a:rPr lang="en-US" altLang="zh-CN" sz="2400" dirty="0"/>
              <a:t>JSP</a:t>
            </a:r>
            <a:r>
              <a:rPr lang="zh-CN" altLang="zh-CN" sz="2400" dirty="0"/>
              <a:t>页面中同时实现显示、业务逻辑和</a:t>
            </a:r>
            <a:r>
              <a:rPr lang="en-US" altLang="zh-CN" sz="2400" u="sng" dirty="0" err="1"/>
              <a:t>流程控制</a:t>
            </a:r>
            <a:r>
              <a:rPr lang="zh-CN" altLang="zh-CN" sz="2400" dirty="0"/>
              <a:t>，从而可以快速地完成应用开发。现在很多的</a:t>
            </a:r>
            <a:r>
              <a:rPr lang="en-US" altLang="zh-CN" sz="2400" dirty="0"/>
              <a:t>Web</a:t>
            </a:r>
            <a:r>
              <a:rPr lang="zh-CN" altLang="zh-CN" sz="2400" dirty="0"/>
              <a:t>应用就是由一组</a:t>
            </a:r>
            <a:r>
              <a:rPr lang="en-US" altLang="zh-CN" sz="2400" dirty="0"/>
              <a:t>JSP</a:t>
            </a:r>
            <a:r>
              <a:rPr lang="zh-CN" altLang="zh-CN" sz="2400" dirty="0"/>
              <a:t>页面构成的。这种</a:t>
            </a:r>
            <a:r>
              <a:rPr lang="zh-CN" altLang="zh-CN" sz="2400" b="1" dirty="0"/>
              <a:t>以</a:t>
            </a:r>
            <a:r>
              <a:rPr lang="en-US" altLang="zh-CN" sz="2400" b="1" dirty="0"/>
              <a:t>JSP</a:t>
            </a:r>
            <a:r>
              <a:rPr lang="zh-CN" altLang="zh-CN" sz="2400" b="1" dirty="0"/>
              <a:t>为中心</a:t>
            </a:r>
            <a:r>
              <a:rPr lang="zh-CN" altLang="zh-CN" sz="2400" dirty="0"/>
              <a:t>的开发模型我们称之为</a:t>
            </a:r>
            <a:r>
              <a:rPr lang="en-US" altLang="zh-CN" sz="2400" b="1" dirty="0"/>
              <a:t>Model1</a:t>
            </a:r>
            <a:r>
              <a:rPr lang="zh-CN" altLang="zh-CN" sz="2400" dirty="0"/>
              <a:t>，如图</a:t>
            </a:r>
            <a:r>
              <a:rPr lang="en-US" altLang="zh-CN" sz="2400" dirty="0"/>
              <a:t>1.1</a:t>
            </a:r>
            <a:r>
              <a:rPr lang="zh-CN" altLang="zh-CN" sz="2400" dirty="0"/>
              <a:t>所示。</a:t>
            </a: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8861" y="3429000"/>
            <a:ext cx="4964978"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69" name="文本框 68"/>
          <p:cNvSpPr txBox="1"/>
          <p:nvPr/>
        </p:nvSpPr>
        <p:spPr>
          <a:xfrm>
            <a:off x="5104781" y="2438097"/>
            <a:ext cx="4379461" cy="523220"/>
          </a:xfrm>
          <a:prstGeom prst="rect">
            <a:avLst/>
          </a:prstGeom>
          <a:gradFill>
            <a:gsLst>
              <a:gs pos="0">
                <a:srgbClr val="CA687F"/>
              </a:gs>
              <a:gs pos="18000">
                <a:srgbClr val="CA687F"/>
              </a:gs>
              <a:gs pos="100000">
                <a:srgbClr val="E7B2C4"/>
              </a:gs>
            </a:gsLst>
            <a:lin ang="5400000" scaled="0"/>
          </a:gradFill>
          <a:effectLst/>
        </p:spPr>
        <p:txBody>
          <a:bodyPr wrap="square" rtlCol="0">
            <a:spAutoFit/>
          </a:bodyPr>
          <a:lstStyle/>
          <a:p>
            <a:pPr algn="ctr"/>
            <a:r>
              <a:rPr lang="zh-CN" altLang="zh-CN" sz="2800" b="1" dirty="0">
                <a:solidFill>
                  <a:schemeClr val="bg1"/>
                </a:solidFill>
              </a:rPr>
              <a:t>项目的导出、移除和导入</a:t>
            </a:r>
          </a:p>
        </p:txBody>
      </p:sp>
      <p:sp>
        <p:nvSpPr>
          <p:cNvPr id="129" name="文本框 128"/>
          <p:cNvSpPr txBox="1"/>
          <p:nvPr/>
        </p:nvSpPr>
        <p:spPr>
          <a:xfrm>
            <a:off x="4214356" y="2373075"/>
            <a:ext cx="828000" cy="707886"/>
          </a:xfrm>
          <a:prstGeom prst="rect">
            <a:avLst/>
          </a:prstGeom>
          <a:noFill/>
          <a:ln>
            <a:noFill/>
          </a:ln>
        </p:spPr>
        <p:txBody>
          <a:bodyPr wrap="square" rtlCol="0">
            <a:spAutoFit/>
          </a:bodyPr>
          <a:lstStyle/>
          <a:p>
            <a:pPr algn="ctr"/>
            <a:r>
              <a:rPr lang="en-US" altLang="zh-CN" sz="4000" b="1" dirty="0">
                <a:solidFill>
                  <a:schemeClr val="bg1"/>
                </a:solidFill>
                <a:latin typeface="微软雅黑" panose="020B0503020204020204" charset="-122"/>
                <a:ea typeface="微软雅黑" panose="020B0503020204020204" charset="-122"/>
              </a:rPr>
              <a:t>04</a:t>
            </a:r>
          </a:p>
        </p:txBody>
      </p:sp>
      <p:sp>
        <p:nvSpPr>
          <p:cNvPr id="130" name="矩形 129"/>
          <p:cNvSpPr/>
          <p:nvPr/>
        </p:nvSpPr>
        <p:spPr>
          <a:xfrm>
            <a:off x="4214356" y="2313018"/>
            <a:ext cx="828000" cy="828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TextBox 1"/>
          <p:cNvSpPr txBox="1"/>
          <p:nvPr/>
        </p:nvSpPr>
        <p:spPr>
          <a:xfrm>
            <a:off x="5105569" y="3124420"/>
            <a:ext cx="3931420" cy="461665"/>
          </a:xfrm>
          <a:prstGeom prst="rect">
            <a:avLst/>
          </a:prstGeom>
          <a:noFill/>
        </p:spPr>
        <p:txBody>
          <a:bodyPr wrap="square" rtlCol="0">
            <a:spAutoFit/>
          </a:bodyPr>
          <a:lstStyle/>
          <a:p>
            <a:r>
              <a:rPr lang="en-US" altLang="zh-CN" sz="2400" b="1" dirty="0"/>
              <a:t>1. </a:t>
            </a:r>
            <a:r>
              <a:rPr lang="zh-CN" altLang="zh-CN" sz="2400" b="1" dirty="0"/>
              <a:t>导出项目</a:t>
            </a:r>
            <a:endParaRPr lang="zh-CN" altLang="zh-CN" sz="2400" dirty="0"/>
          </a:p>
        </p:txBody>
      </p:sp>
      <p:sp>
        <p:nvSpPr>
          <p:cNvPr id="21" name="TextBox 20"/>
          <p:cNvSpPr txBox="1"/>
          <p:nvPr/>
        </p:nvSpPr>
        <p:spPr>
          <a:xfrm>
            <a:off x="7379990" y="3117252"/>
            <a:ext cx="3421742" cy="461665"/>
          </a:xfrm>
          <a:prstGeom prst="rect">
            <a:avLst/>
          </a:prstGeom>
          <a:noFill/>
        </p:spPr>
        <p:txBody>
          <a:bodyPr wrap="square" rtlCol="0">
            <a:spAutoFit/>
          </a:bodyPr>
          <a:lstStyle/>
          <a:p>
            <a:r>
              <a:rPr lang="en-US" altLang="zh-CN" sz="2400" b="1" dirty="0"/>
              <a:t>2.  </a:t>
            </a:r>
            <a:r>
              <a:rPr lang="zh-CN" altLang="zh-CN" sz="2400" b="1" dirty="0"/>
              <a:t>移除项目</a:t>
            </a:r>
            <a:endParaRPr lang="zh-CN" altLang="zh-CN" sz="2400" dirty="0"/>
          </a:p>
        </p:txBody>
      </p:sp>
      <p:sp>
        <p:nvSpPr>
          <p:cNvPr id="7" name="TextBox 6"/>
          <p:cNvSpPr txBox="1"/>
          <p:nvPr/>
        </p:nvSpPr>
        <p:spPr>
          <a:xfrm>
            <a:off x="5105569" y="3518556"/>
            <a:ext cx="1785737" cy="461665"/>
          </a:xfrm>
          <a:prstGeom prst="rect">
            <a:avLst/>
          </a:prstGeom>
          <a:noFill/>
        </p:spPr>
        <p:txBody>
          <a:bodyPr wrap="square" rtlCol="0">
            <a:spAutoFit/>
          </a:bodyPr>
          <a:lstStyle/>
          <a:p>
            <a:r>
              <a:rPr lang="en-US" altLang="zh-CN" sz="2400" b="1" dirty="0"/>
              <a:t>3. </a:t>
            </a:r>
            <a:r>
              <a:rPr lang="zh-CN" altLang="zh-CN" sz="2400" b="1" dirty="0"/>
              <a:t>导入项目</a:t>
            </a:r>
            <a:endParaRPr lang="zh-CN" altLang="zh-CN" sz="2400" dirty="0"/>
          </a:p>
        </p:txBody>
      </p:sp>
    </p:spTree>
    <p:custDataLst>
      <p:tags r:id="rId1"/>
    </p:custData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464" y="282012"/>
            <a:ext cx="4713205" cy="461665"/>
          </a:xfrm>
          <a:prstGeom prst="rect">
            <a:avLst/>
          </a:prstGeom>
          <a:noFill/>
        </p:spPr>
        <p:txBody>
          <a:bodyPr wrap="square" rtlCol="0">
            <a:spAutoFit/>
          </a:bodyPr>
          <a:lstStyle/>
          <a:p>
            <a:r>
              <a:rPr lang="en-US" altLang="zh-CN" sz="2400" b="1" dirty="0">
                <a:solidFill>
                  <a:schemeClr val="bg1"/>
                </a:solidFill>
              </a:rPr>
              <a:t>1. </a:t>
            </a:r>
            <a:r>
              <a:rPr lang="zh-CN" altLang="zh-CN" sz="2400" b="1" dirty="0">
                <a:solidFill>
                  <a:schemeClr val="bg1"/>
                </a:solidFill>
              </a:rPr>
              <a:t>导出项目</a:t>
            </a:r>
            <a:endParaRPr lang="zh-CN" altLang="zh-CN" sz="2400" dirty="0">
              <a:solidFill>
                <a:schemeClr val="bg1"/>
              </a:solidFill>
            </a:endParaRPr>
          </a:p>
        </p:txBody>
      </p:sp>
      <p:sp>
        <p:nvSpPr>
          <p:cNvPr id="3" name="矩形 2"/>
          <p:cNvSpPr/>
          <p:nvPr/>
        </p:nvSpPr>
        <p:spPr>
          <a:xfrm>
            <a:off x="516737" y="896545"/>
            <a:ext cx="9583479" cy="830997"/>
          </a:xfrm>
          <a:prstGeom prst="rect">
            <a:avLst/>
          </a:prstGeom>
        </p:spPr>
        <p:txBody>
          <a:bodyPr wrap="square">
            <a:spAutoFit/>
          </a:bodyPr>
          <a:lstStyle/>
          <a:p>
            <a:r>
              <a:rPr lang="zh-CN" altLang="zh-CN" sz="2400" dirty="0"/>
              <a:t>右击项目名</a:t>
            </a:r>
            <a:r>
              <a:rPr lang="en-US" altLang="zh-CN" sz="2400" dirty="0" err="1"/>
              <a:t>myWebProject</a:t>
            </a:r>
            <a:r>
              <a:rPr lang="zh-CN" altLang="zh-CN" sz="2400" dirty="0"/>
              <a:t>，选择【</a:t>
            </a:r>
            <a:r>
              <a:rPr lang="en-US" altLang="zh-CN" sz="2400" dirty="0"/>
              <a:t>Export</a:t>
            </a:r>
            <a:r>
              <a:rPr lang="zh-CN" altLang="zh-CN" sz="2400" dirty="0"/>
              <a:t>】</a:t>
            </a:r>
            <a:r>
              <a:rPr lang="en-US" altLang="zh-CN" sz="2400" dirty="0">
                <a:sym typeface="Wingdings" panose="05000000000000000000"/>
              </a:rPr>
              <a:t></a:t>
            </a:r>
            <a:r>
              <a:rPr lang="zh-CN" altLang="zh-CN" sz="2400" dirty="0"/>
              <a:t>【</a:t>
            </a:r>
            <a:r>
              <a:rPr lang="en-US" altLang="zh-CN" sz="2400" dirty="0"/>
              <a:t>Export…</a:t>
            </a:r>
            <a:r>
              <a:rPr lang="zh-CN" altLang="zh-CN" sz="2400" dirty="0"/>
              <a:t>】菜单项，如图</a:t>
            </a:r>
            <a:r>
              <a:rPr lang="en-US" altLang="zh-CN" sz="2400" dirty="0"/>
              <a:t>1.45</a:t>
            </a:r>
            <a:r>
              <a:rPr lang="zh-CN" altLang="zh-CN" sz="2400" dirty="0"/>
              <a:t>所示。</a:t>
            </a:r>
            <a:endParaRPr lang="zh-CN" altLang="en-US" sz="2400" dirty="0"/>
          </a:p>
        </p:txBody>
      </p:sp>
      <p:pic>
        <p:nvPicPr>
          <p:cNvPr id="5017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4297" y="1952657"/>
            <a:ext cx="6261655" cy="4225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464" y="282012"/>
            <a:ext cx="4713205" cy="461665"/>
          </a:xfrm>
          <a:prstGeom prst="rect">
            <a:avLst/>
          </a:prstGeom>
          <a:noFill/>
        </p:spPr>
        <p:txBody>
          <a:bodyPr wrap="square" rtlCol="0">
            <a:spAutoFit/>
          </a:bodyPr>
          <a:lstStyle/>
          <a:p>
            <a:r>
              <a:rPr lang="en-US" altLang="zh-CN" sz="2400" b="1" dirty="0">
                <a:solidFill>
                  <a:schemeClr val="bg1"/>
                </a:solidFill>
              </a:rPr>
              <a:t>1. </a:t>
            </a:r>
            <a:r>
              <a:rPr lang="zh-CN" altLang="zh-CN" sz="2400" b="1" dirty="0">
                <a:solidFill>
                  <a:schemeClr val="bg1"/>
                </a:solidFill>
              </a:rPr>
              <a:t>导出项目</a:t>
            </a:r>
            <a:endParaRPr lang="zh-CN" altLang="zh-CN" sz="2400" dirty="0">
              <a:solidFill>
                <a:schemeClr val="bg1"/>
              </a:solidFill>
            </a:endParaRPr>
          </a:p>
        </p:txBody>
      </p:sp>
      <p:sp>
        <p:nvSpPr>
          <p:cNvPr id="3" name="TextBox 2"/>
          <p:cNvSpPr txBox="1"/>
          <p:nvPr/>
        </p:nvSpPr>
        <p:spPr>
          <a:xfrm>
            <a:off x="346449" y="836190"/>
            <a:ext cx="9686261" cy="830997"/>
          </a:xfrm>
          <a:prstGeom prst="rect">
            <a:avLst/>
          </a:prstGeom>
          <a:noFill/>
        </p:spPr>
        <p:txBody>
          <a:bodyPr wrap="square" rtlCol="0">
            <a:spAutoFit/>
          </a:bodyPr>
          <a:lstStyle/>
          <a:p>
            <a:pPr indent="446405"/>
            <a:r>
              <a:rPr lang="zh-CN" altLang="zh-CN" sz="2400" dirty="0"/>
              <a:t>在【</a:t>
            </a:r>
            <a:r>
              <a:rPr lang="en-US" altLang="zh-CN" sz="2400" dirty="0"/>
              <a:t>Export</a:t>
            </a:r>
            <a:r>
              <a:rPr lang="zh-CN" altLang="zh-CN" sz="2400" dirty="0"/>
              <a:t>】对话框中展开目录树，选择【</a:t>
            </a:r>
            <a:r>
              <a:rPr lang="en-US" altLang="zh-CN" sz="2400" dirty="0"/>
              <a:t>General</a:t>
            </a:r>
            <a:r>
              <a:rPr lang="zh-CN" altLang="zh-CN" sz="2400" dirty="0"/>
              <a:t>】</a:t>
            </a:r>
            <a:r>
              <a:rPr lang="en-US" altLang="zh-CN" sz="2400" dirty="0">
                <a:sym typeface="Wingdings" panose="05000000000000000000"/>
              </a:rPr>
              <a:t></a:t>
            </a:r>
            <a:r>
              <a:rPr lang="zh-CN" altLang="zh-CN" sz="2400" dirty="0"/>
              <a:t>【</a:t>
            </a:r>
            <a:r>
              <a:rPr lang="en-US" altLang="zh-CN" sz="2400" dirty="0"/>
              <a:t>File System</a:t>
            </a:r>
            <a:r>
              <a:rPr lang="zh-CN" altLang="zh-CN" sz="2400" dirty="0"/>
              <a:t>】（表示导出的项目存放在本地磁盘上），单击【</a:t>
            </a:r>
            <a:r>
              <a:rPr lang="en-US" altLang="zh-CN" sz="2400" dirty="0"/>
              <a:t>Next</a:t>
            </a:r>
            <a:r>
              <a:rPr lang="zh-CN" altLang="zh-CN" sz="2400" dirty="0"/>
              <a:t>】，如图</a:t>
            </a:r>
            <a:r>
              <a:rPr lang="en-US" altLang="zh-CN" sz="2400" dirty="0"/>
              <a:t>1.46</a:t>
            </a:r>
            <a:r>
              <a:rPr lang="zh-CN" altLang="zh-CN" sz="2400" dirty="0"/>
              <a:t>所示。</a:t>
            </a:r>
          </a:p>
        </p:txBody>
      </p:sp>
      <p:pic>
        <p:nvPicPr>
          <p:cNvPr id="5120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9257" y="2000669"/>
            <a:ext cx="4357539" cy="457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464" y="282012"/>
            <a:ext cx="4713205" cy="461665"/>
          </a:xfrm>
          <a:prstGeom prst="rect">
            <a:avLst/>
          </a:prstGeom>
          <a:noFill/>
        </p:spPr>
        <p:txBody>
          <a:bodyPr wrap="square" rtlCol="0">
            <a:spAutoFit/>
          </a:bodyPr>
          <a:lstStyle/>
          <a:p>
            <a:r>
              <a:rPr lang="en-US" altLang="zh-CN" sz="2400" b="1" dirty="0">
                <a:solidFill>
                  <a:schemeClr val="bg1"/>
                </a:solidFill>
              </a:rPr>
              <a:t>1. </a:t>
            </a:r>
            <a:r>
              <a:rPr lang="zh-CN" altLang="zh-CN" sz="2400" b="1" dirty="0">
                <a:solidFill>
                  <a:schemeClr val="bg1"/>
                </a:solidFill>
              </a:rPr>
              <a:t>导出项目</a:t>
            </a:r>
            <a:endParaRPr lang="zh-CN" altLang="zh-CN" sz="2400" dirty="0">
              <a:solidFill>
                <a:schemeClr val="bg1"/>
              </a:solidFill>
            </a:endParaRPr>
          </a:p>
        </p:txBody>
      </p:sp>
      <p:sp>
        <p:nvSpPr>
          <p:cNvPr id="3" name="矩形 2"/>
          <p:cNvSpPr/>
          <p:nvPr/>
        </p:nvSpPr>
        <p:spPr>
          <a:xfrm>
            <a:off x="605715" y="841022"/>
            <a:ext cx="6786601" cy="461665"/>
          </a:xfrm>
          <a:prstGeom prst="rect">
            <a:avLst/>
          </a:prstGeom>
        </p:spPr>
        <p:txBody>
          <a:bodyPr wrap="none">
            <a:spAutoFit/>
          </a:bodyPr>
          <a:lstStyle/>
          <a:p>
            <a:r>
              <a:rPr lang="zh-CN" altLang="zh-CN" sz="2400" dirty="0"/>
              <a:t>单击【</a:t>
            </a:r>
            <a:r>
              <a:rPr lang="en-US" altLang="zh-CN" sz="2400" dirty="0"/>
              <a:t>Browse…</a:t>
            </a:r>
            <a:r>
              <a:rPr lang="zh-CN" altLang="zh-CN" sz="2400" dirty="0"/>
              <a:t>】选择存盘路径，如图</a:t>
            </a:r>
            <a:r>
              <a:rPr lang="en-US" altLang="zh-CN" sz="2400" dirty="0"/>
              <a:t>1.47</a:t>
            </a:r>
            <a:r>
              <a:rPr lang="zh-CN" altLang="zh-CN" sz="2400" dirty="0"/>
              <a:t>所示。</a:t>
            </a: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3646967" y="1488558"/>
          <a:ext cx="4646428" cy="4722391"/>
        </p:xfrm>
        <a:graphic>
          <a:graphicData uri="http://schemas.openxmlformats.org/presentationml/2006/ole">
            <mc:AlternateContent xmlns:mc="http://schemas.openxmlformats.org/markup-compatibility/2006">
              <mc:Choice xmlns:v="urn:schemas-microsoft-com:vml" Requires="v">
                <p:oleObj name="Visio" r:id="rId2" imgW="7988300" imgH="8128000" progId="Visio.Drawing.11">
                  <p:embed/>
                </p:oleObj>
              </mc:Choice>
              <mc:Fallback>
                <p:oleObj name="Visio" r:id="rId2" imgW="7988300" imgH="8128000" progId="Visio.Drawing.11">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6967" y="1488558"/>
                        <a:ext cx="4646428" cy="4722391"/>
                      </a:xfrm>
                      <a:prstGeom prst="rect">
                        <a:avLst/>
                      </a:prstGeom>
                      <a:noFill/>
                    </p:spPr>
                  </p:pic>
                </p:oleObj>
              </mc:Fallback>
            </mc:AlternateContent>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464" y="282012"/>
            <a:ext cx="4713205" cy="461665"/>
          </a:xfrm>
          <a:prstGeom prst="rect">
            <a:avLst/>
          </a:prstGeom>
          <a:noFill/>
        </p:spPr>
        <p:txBody>
          <a:bodyPr wrap="square" rtlCol="0">
            <a:spAutoFit/>
          </a:bodyPr>
          <a:lstStyle/>
          <a:p>
            <a:r>
              <a:rPr lang="en-US" altLang="zh-CN" sz="2400" b="1" dirty="0">
                <a:solidFill>
                  <a:schemeClr val="bg1"/>
                </a:solidFill>
              </a:rPr>
              <a:t>2. </a:t>
            </a:r>
            <a:r>
              <a:rPr lang="zh-CN" altLang="zh-CN" sz="2400" b="1" dirty="0">
                <a:solidFill>
                  <a:schemeClr val="bg1"/>
                </a:solidFill>
              </a:rPr>
              <a:t>移除项目</a:t>
            </a:r>
            <a:endParaRPr lang="zh-CN" altLang="zh-CN" sz="2400" dirty="0">
              <a:solidFill>
                <a:schemeClr val="bg1"/>
              </a:solidFill>
            </a:endParaRPr>
          </a:p>
        </p:txBody>
      </p:sp>
      <p:sp>
        <p:nvSpPr>
          <p:cNvPr id="3" name="矩形 2"/>
          <p:cNvSpPr/>
          <p:nvPr/>
        </p:nvSpPr>
        <p:spPr>
          <a:xfrm>
            <a:off x="648467" y="874997"/>
            <a:ext cx="8961938" cy="461665"/>
          </a:xfrm>
          <a:prstGeom prst="rect">
            <a:avLst/>
          </a:prstGeom>
        </p:spPr>
        <p:txBody>
          <a:bodyPr wrap="square">
            <a:spAutoFit/>
          </a:bodyPr>
          <a:lstStyle/>
          <a:p>
            <a:r>
              <a:rPr lang="zh-CN" altLang="zh-CN" sz="2400" dirty="0"/>
              <a:t>右击项目名</a:t>
            </a:r>
            <a:r>
              <a:rPr lang="en-US" altLang="zh-CN" sz="2400" dirty="0" err="1"/>
              <a:t>myWebProject</a:t>
            </a:r>
            <a:r>
              <a:rPr lang="zh-CN" altLang="zh-CN" sz="2400" dirty="0"/>
              <a:t>，选择【</a:t>
            </a:r>
            <a:r>
              <a:rPr lang="en-US" altLang="zh-CN" sz="2400" dirty="0"/>
              <a:t>Delete</a:t>
            </a:r>
            <a:r>
              <a:rPr lang="zh-CN" altLang="zh-CN" sz="2400" dirty="0"/>
              <a:t>】菜单项，如图</a:t>
            </a:r>
            <a:r>
              <a:rPr lang="en-US" altLang="zh-CN" sz="2400" dirty="0"/>
              <a:t>1.48</a:t>
            </a:r>
            <a:r>
              <a:rPr lang="zh-CN" altLang="zh-CN" sz="2400" dirty="0"/>
              <a:t>所示。</a:t>
            </a:r>
            <a:endParaRPr lang="zh-CN" altLang="en-US" sz="2400" dirty="0"/>
          </a:p>
        </p:txBody>
      </p:sp>
      <p:pic>
        <p:nvPicPr>
          <p:cNvPr id="5427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7853" y="1508531"/>
            <a:ext cx="5926026" cy="3486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464" y="282012"/>
            <a:ext cx="4713205" cy="461665"/>
          </a:xfrm>
          <a:prstGeom prst="rect">
            <a:avLst/>
          </a:prstGeom>
          <a:noFill/>
        </p:spPr>
        <p:txBody>
          <a:bodyPr wrap="square" rtlCol="0">
            <a:spAutoFit/>
          </a:bodyPr>
          <a:lstStyle/>
          <a:p>
            <a:r>
              <a:rPr lang="en-US" altLang="zh-CN" sz="2400" b="1" dirty="0">
                <a:solidFill>
                  <a:schemeClr val="bg1"/>
                </a:solidFill>
              </a:rPr>
              <a:t>2. </a:t>
            </a:r>
            <a:r>
              <a:rPr lang="zh-CN" altLang="zh-CN" sz="2400" b="1" dirty="0">
                <a:solidFill>
                  <a:schemeClr val="bg1"/>
                </a:solidFill>
              </a:rPr>
              <a:t>移除项目</a:t>
            </a:r>
            <a:endParaRPr lang="zh-CN" altLang="zh-CN" sz="2400" dirty="0">
              <a:solidFill>
                <a:schemeClr val="bg1"/>
              </a:solidFill>
            </a:endParaRPr>
          </a:p>
        </p:txBody>
      </p:sp>
      <p:sp>
        <p:nvSpPr>
          <p:cNvPr id="3" name="TextBox 2"/>
          <p:cNvSpPr txBox="1"/>
          <p:nvPr/>
        </p:nvSpPr>
        <p:spPr>
          <a:xfrm>
            <a:off x="273464" y="793232"/>
            <a:ext cx="9654363" cy="1200329"/>
          </a:xfrm>
          <a:prstGeom prst="rect">
            <a:avLst/>
          </a:prstGeom>
          <a:noFill/>
        </p:spPr>
        <p:txBody>
          <a:bodyPr wrap="square" rtlCol="0">
            <a:spAutoFit/>
          </a:bodyPr>
          <a:lstStyle/>
          <a:p>
            <a:pPr indent="446405"/>
            <a:r>
              <a:rPr lang="zh-CN" altLang="zh-CN" sz="2400" dirty="0"/>
              <a:t>在弹出的【</a:t>
            </a:r>
            <a:r>
              <a:rPr lang="en-US" altLang="zh-CN" sz="2400" dirty="0"/>
              <a:t>Delete Resources</a:t>
            </a:r>
            <a:r>
              <a:rPr lang="zh-CN" altLang="zh-CN" sz="2400" dirty="0"/>
              <a:t>】消息框中单击【</a:t>
            </a:r>
            <a:r>
              <a:rPr lang="en-US" altLang="zh-CN" sz="2400" dirty="0"/>
              <a:t>OK</a:t>
            </a:r>
            <a:r>
              <a:rPr lang="zh-CN" altLang="zh-CN" sz="2400" dirty="0"/>
              <a:t>】按钮，如图</a:t>
            </a:r>
            <a:r>
              <a:rPr lang="en-US" altLang="zh-CN" sz="2400" dirty="0"/>
              <a:t>1.49</a:t>
            </a:r>
            <a:r>
              <a:rPr lang="zh-CN" altLang="zh-CN" sz="2400" dirty="0"/>
              <a:t>所示，操作之后读者会发现左边工程目录树中对应项目</a:t>
            </a:r>
            <a:r>
              <a:rPr lang="en-US" altLang="zh-CN" sz="2400" dirty="0" err="1"/>
              <a:t>myWebProject</a:t>
            </a:r>
            <a:r>
              <a:rPr lang="zh-CN" altLang="zh-CN" sz="2400" dirty="0"/>
              <a:t>的项不见了，已经移除。</a:t>
            </a:r>
          </a:p>
        </p:txBody>
      </p:sp>
      <p:pic>
        <p:nvPicPr>
          <p:cNvPr id="5529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7540" y="2229802"/>
            <a:ext cx="6031909" cy="3003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464" y="282012"/>
            <a:ext cx="4713205" cy="461665"/>
          </a:xfrm>
          <a:prstGeom prst="rect">
            <a:avLst/>
          </a:prstGeom>
          <a:noFill/>
        </p:spPr>
        <p:txBody>
          <a:bodyPr wrap="square" rtlCol="0">
            <a:spAutoFit/>
          </a:bodyPr>
          <a:lstStyle/>
          <a:p>
            <a:r>
              <a:rPr lang="en-US" altLang="zh-CN" sz="2400" b="1" dirty="0">
                <a:solidFill>
                  <a:schemeClr val="bg1"/>
                </a:solidFill>
              </a:rPr>
              <a:t>3. </a:t>
            </a:r>
            <a:r>
              <a:rPr lang="zh-CN" altLang="zh-CN" sz="2400" b="1" dirty="0">
                <a:solidFill>
                  <a:schemeClr val="bg1"/>
                </a:solidFill>
              </a:rPr>
              <a:t>导入项目</a:t>
            </a:r>
            <a:endParaRPr lang="zh-CN" altLang="zh-CN" sz="2400" dirty="0">
              <a:solidFill>
                <a:schemeClr val="bg1"/>
              </a:solidFill>
            </a:endParaRPr>
          </a:p>
        </p:txBody>
      </p:sp>
      <p:sp>
        <p:nvSpPr>
          <p:cNvPr id="3" name="TextBox 2"/>
          <p:cNvSpPr txBox="1"/>
          <p:nvPr/>
        </p:nvSpPr>
        <p:spPr>
          <a:xfrm>
            <a:off x="396402" y="892731"/>
            <a:ext cx="10111563" cy="830997"/>
          </a:xfrm>
          <a:prstGeom prst="rect">
            <a:avLst/>
          </a:prstGeom>
          <a:noFill/>
        </p:spPr>
        <p:txBody>
          <a:bodyPr wrap="square" rtlCol="0">
            <a:spAutoFit/>
          </a:bodyPr>
          <a:lstStyle/>
          <a:p>
            <a:pPr indent="446405"/>
            <a:r>
              <a:rPr lang="zh-CN" altLang="zh-CN" sz="2400" dirty="0"/>
              <a:t>下面再将刚刚移除的项目重新导入工作区，在</a:t>
            </a:r>
            <a:r>
              <a:rPr lang="en-US" altLang="zh-CN" sz="2400" dirty="0" err="1"/>
              <a:t>MyEclipse</a:t>
            </a:r>
            <a:r>
              <a:rPr lang="zh-CN" altLang="zh-CN" sz="2400" dirty="0"/>
              <a:t>主菜单选择【</a:t>
            </a:r>
            <a:r>
              <a:rPr lang="en-US" altLang="zh-CN" sz="2400" dirty="0"/>
              <a:t>File</a:t>
            </a:r>
            <a:r>
              <a:rPr lang="zh-CN" altLang="zh-CN" sz="2400" dirty="0"/>
              <a:t>】</a:t>
            </a:r>
            <a:r>
              <a:rPr lang="en-US" altLang="zh-CN" sz="2400" dirty="0">
                <a:sym typeface="Wingdings" panose="05000000000000000000"/>
              </a:rPr>
              <a:t></a:t>
            </a:r>
            <a:r>
              <a:rPr lang="zh-CN" altLang="zh-CN" sz="2400" dirty="0"/>
              <a:t>【</a:t>
            </a:r>
            <a:r>
              <a:rPr lang="en-US" altLang="zh-CN" sz="2400" dirty="0"/>
              <a:t>Import…</a:t>
            </a:r>
            <a:r>
              <a:rPr lang="zh-CN" altLang="zh-CN" sz="2400" dirty="0"/>
              <a:t>】，如图</a:t>
            </a:r>
            <a:r>
              <a:rPr lang="en-US" altLang="zh-CN" sz="2400" dirty="0"/>
              <a:t>1.50</a:t>
            </a:r>
            <a:r>
              <a:rPr lang="zh-CN" altLang="zh-CN" sz="2400" dirty="0"/>
              <a:t>所示。</a:t>
            </a:r>
            <a:endParaRPr lang="zh-CN" altLang="en-US" sz="2400" dirty="0"/>
          </a:p>
        </p:txBody>
      </p:sp>
      <p:pic>
        <p:nvPicPr>
          <p:cNvPr id="5632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5819" y="1872782"/>
            <a:ext cx="3040986" cy="4890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464" y="282012"/>
            <a:ext cx="4713205" cy="461665"/>
          </a:xfrm>
          <a:prstGeom prst="rect">
            <a:avLst/>
          </a:prstGeom>
          <a:noFill/>
        </p:spPr>
        <p:txBody>
          <a:bodyPr wrap="square" rtlCol="0">
            <a:spAutoFit/>
          </a:bodyPr>
          <a:lstStyle/>
          <a:p>
            <a:r>
              <a:rPr lang="en-US" altLang="zh-CN" sz="2400" b="1" dirty="0">
                <a:solidFill>
                  <a:schemeClr val="bg1"/>
                </a:solidFill>
              </a:rPr>
              <a:t>3. </a:t>
            </a:r>
            <a:r>
              <a:rPr lang="zh-CN" altLang="zh-CN" sz="2400" b="1" dirty="0">
                <a:solidFill>
                  <a:schemeClr val="bg1"/>
                </a:solidFill>
              </a:rPr>
              <a:t>导入项目</a:t>
            </a:r>
            <a:endParaRPr lang="zh-CN" altLang="zh-CN" sz="2400" dirty="0">
              <a:solidFill>
                <a:schemeClr val="bg1"/>
              </a:solidFill>
            </a:endParaRPr>
          </a:p>
        </p:txBody>
      </p:sp>
      <p:sp>
        <p:nvSpPr>
          <p:cNvPr id="3" name="TextBox 2"/>
          <p:cNvSpPr txBox="1"/>
          <p:nvPr/>
        </p:nvSpPr>
        <p:spPr>
          <a:xfrm>
            <a:off x="477039" y="817351"/>
            <a:ext cx="10111562" cy="830997"/>
          </a:xfrm>
          <a:prstGeom prst="rect">
            <a:avLst/>
          </a:prstGeom>
          <a:noFill/>
        </p:spPr>
        <p:txBody>
          <a:bodyPr wrap="square" rtlCol="0">
            <a:spAutoFit/>
          </a:bodyPr>
          <a:lstStyle/>
          <a:p>
            <a:pPr indent="446405"/>
            <a:r>
              <a:rPr lang="zh-CN" altLang="zh-CN" sz="2400" dirty="0"/>
              <a:t>在【</a:t>
            </a:r>
            <a:r>
              <a:rPr lang="en-US" altLang="zh-CN" sz="2400" dirty="0"/>
              <a:t>Import</a:t>
            </a:r>
            <a:r>
              <a:rPr lang="zh-CN" altLang="zh-CN" sz="2400" dirty="0"/>
              <a:t>】对话框中展开目录树，选择【</a:t>
            </a:r>
            <a:r>
              <a:rPr lang="en-US" altLang="zh-CN" sz="2400" dirty="0"/>
              <a:t>General</a:t>
            </a:r>
            <a:r>
              <a:rPr lang="zh-CN" altLang="zh-CN" sz="2400" dirty="0"/>
              <a:t>】</a:t>
            </a:r>
            <a:r>
              <a:rPr lang="en-US" altLang="zh-CN" sz="2400" dirty="0">
                <a:sym typeface="Wingdings" panose="05000000000000000000"/>
              </a:rPr>
              <a:t></a:t>
            </a:r>
            <a:r>
              <a:rPr lang="zh-CN" altLang="zh-CN" sz="2400" dirty="0"/>
              <a:t>【</a:t>
            </a:r>
            <a:r>
              <a:rPr lang="en-US" altLang="zh-CN" sz="2400" dirty="0"/>
              <a:t>Existing Projects into Workspace</a:t>
            </a:r>
            <a:r>
              <a:rPr lang="zh-CN" altLang="zh-CN" sz="2400" dirty="0"/>
              <a:t>】项，单击【</a:t>
            </a:r>
            <a:r>
              <a:rPr lang="en-US" altLang="zh-CN" sz="2400" dirty="0"/>
              <a:t>Next</a:t>
            </a:r>
            <a:r>
              <a:rPr lang="zh-CN" altLang="zh-CN" sz="2400" dirty="0"/>
              <a:t>】，如图</a:t>
            </a:r>
            <a:r>
              <a:rPr lang="en-US" altLang="zh-CN" sz="2400" dirty="0"/>
              <a:t>1.51</a:t>
            </a:r>
            <a:r>
              <a:rPr lang="zh-CN" altLang="zh-CN" sz="2400" dirty="0"/>
              <a:t>所示。</a:t>
            </a:r>
            <a:endParaRPr lang="zh-CN" altLang="en-US" sz="2400" dirty="0"/>
          </a:p>
        </p:txBody>
      </p:sp>
      <p:pic>
        <p:nvPicPr>
          <p:cNvPr id="5734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1698" y="1752117"/>
            <a:ext cx="4495762" cy="471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464" y="282012"/>
            <a:ext cx="4713205" cy="461665"/>
          </a:xfrm>
          <a:prstGeom prst="rect">
            <a:avLst/>
          </a:prstGeom>
          <a:noFill/>
        </p:spPr>
        <p:txBody>
          <a:bodyPr wrap="square" rtlCol="0">
            <a:spAutoFit/>
          </a:bodyPr>
          <a:lstStyle/>
          <a:p>
            <a:r>
              <a:rPr lang="en-US" altLang="zh-CN" sz="2400" b="1" dirty="0">
                <a:solidFill>
                  <a:schemeClr val="bg1"/>
                </a:solidFill>
              </a:rPr>
              <a:t>3. </a:t>
            </a:r>
            <a:r>
              <a:rPr lang="zh-CN" altLang="zh-CN" sz="2400" b="1" dirty="0">
                <a:solidFill>
                  <a:schemeClr val="bg1"/>
                </a:solidFill>
              </a:rPr>
              <a:t>导入项目</a:t>
            </a:r>
            <a:endParaRPr lang="zh-CN" altLang="zh-CN" sz="2400" dirty="0">
              <a:solidFill>
                <a:schemeClr val="bg1"/>
              </a:solidFill>
            </a:endParaRPr>
          </a:p>
        </p:txBody>
      </p:sp>
      <p:sp>
        <p:nvSpPr>
          <p:cNvPr id="3" name="TextBox 2"/>
          <p:cNvSpPr txBox="1"/>
          <p:nvPr/>
        </p:nvSpPr>
        <p:spPr>
          <a:xfrm>
            <a:off x="506438" y="787951"/>
            <a:ext cx="9994605" cy="830997"/>
          </a:xfrm>
          <a:prstGeom prst="rect">
            <a:avLst/>
          </a:prstGeom>
          <a:noFill/>
        </p:spPr>
        <p:txBody>
          <a:bodyPr wrap="square" rtlCol="0">
            <a:spAutoFit/>
          </a:bodyPr>
          <a:lstStyle/>
          <a:p>
            <a:pPr indent="446405"/>
            <a:r>
              <a:rPr lang="zh-CN" altLang="zh-CN" sz="2400" dirty="0"/>
              <a:t>选择要导入的项目，这里选刚刚移除的</a:t>
            </a:r>
            <a:r>
              <a:rPr lang="en-US" altLang="zh-CN" sz="2400" dirty="0" err="1"/>
              <a:t>myWebProject</a:t>
            </a:r>
            <a:r>
              <a:rPr lang="zh-CN" altLang="zh-CN" sz="2400" dirty="0"/>
              <a:t>，最后单击【</a:t>
            </a:r>
            <a:r>
              <a:rPr lang="en-US" altLang="zh-CN" sz="2400" dirty="0"/>
              <a:t>Finish</a:t>
            </a:r>
            <a:r>
              <a:rPr lang="zh-CN" altLang="zh-CN" sz="2400" dirty="0"/>
              <a:t>】按钮将其导入，如图</a:t>
            </a:r>
            <a:r>
              <a:rPr lang="en-US" altLang="zh-CN" sz="2400" dirty="0"/>
              <a:t>1.52</a:t>
            </a:r>
            <a:r>
              <a:rPr lang="zh-CN" altLang="zh-CN" sz="2400" dirty="0"/>
              <a:t>所示。</a:t>
            </a: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3195223" y="1624526"/>
          <a:ext cx="5801553" cy="4957196"/>
        </p:xfrm>
        <a:graphic>
          <a:graphicData uri="http://schemas.openxmlformats.org/presentationml/2006/ole">
            <mc:AlternateContent xmlns:mc="http://schemas.openxmlformats.org/markup-compatibility/2006">
              <mc:Choice xmlns:v="urn:schemas-microsoft-com:vml" Requires="v">
                <p:oleObj name="Visio" r:id="rId2" imgW="11036300" imgH="9423400" progId="Visio.Drawing.11">
                  <p:embed/>
                </p:oleObj>
              </mc:Choice>
              <mc:Fallback>
                <p:oleObj name="Visio" r:id="rId2" imgW="11036300" imgH="9423400" progId="Visio.Drawing.11">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5223" y="1624526"/>
                        <a:ext cx="5801553" cy="4957196"/>
                      </a:xfrm>
                      <a:prstGeom prst="rect">
                        <a:avLst/>
                      </a:prstGeom>
                      <a:noFill/>
                    </p:spPr>
                  </p:pic>
                </p:oleObj>
              </mc:Fallback>
            </mc:AlternateContent>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803546" y="2792295"/>
            <a:ext cx="6584907" cy="584775"/>
          </a:xfrm>
          <a:prstGeom prst="rect">
            <a:avLst/>
          </a:prstGeom>
          <a:noFill/>
        </p:spPr>
        <p:txBody>
          <a:bodyPr wrap="square" rtlCol="0">
            <a:spAutoFit/>
          </a:bodyPr>
          <a:lstStyle/>
          <a:p>
            <a:r>
              <a:rPr lang="zh-CN" altLang="en-US" sz="3200" dirty="0"/>
              <a:t>补充内容：</a:t>
            </a:r>
            <a:r>
              <a:rPr lang="en-US" altLang="zh-CN" sz="3200" dirty="0" err="1"/>
              <a:t>JavaEE</a:t>
            </a:r>
            <a:r>
              <a:rPr lang="zh-CN" altLang="en-US" sz="3200" dirty="0"/>
              <a:t>应用的分层结构</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4"/>
</p:tagLst>
</file>

<file path=ppt/tags/tag10.xml><?xml version="1.0" encoding="utf-8"?>
<p:tagLst xmlns:a="http://schemas.openxmlformats.org/drawingml/2006/main" xmlns:r="http://schemas.openxmlformats.org/officeDocument/2006/relationships" xmlns:p="http://schemas.openxmlformats.org/presentationml/2006/main">
  <p:tag name="TIMING" val="|2.4"/>
</p:tagLst>
</file>

<file path=ppt/tags/tag11.xml><?xml version="1.0" encoding="utf-8"?>
<p:tagLst xmlns:a="http://schemas.openxmlformats.org/drawingml/2006/main" xmlns:r="http://schemas.openxmlformats.org/officeDocument/2006/relationships" xmlns:p="http://schemas.openxmlformats.org/presentationml/2006/main">
  <p:tag name="TIMING" val="|1.1"/>
</p:tagLst>
</file>

<file path=ppt/tags/tag12.xml><?xml version="1.0" encoding="utf-8"?>
<p:tagLst xmlns:a="http://schemas.openxmlformats.org/drawingml/2006/main" xmlns:r="http://schemas.openxmlformats.org/officeDocument/2006/relationships" xmlns:p="http://schemas.openxmlformats.org/presentationml/2006/main">
  <p:tag name="TIMING" val="|1.1"/>
</p:tagLst>
</file>

<file path=ppt/tags/tag13.xml><?xml version="1.0" encoding="utf-8"?>
<p:tagLst xmlns:a="http://schemas.openxmlformats.org/drawingml/2006/main" xmlns:r="http://schemas.openxmlformats.org/officeDocument/2006/relationships" xmlns:p="http://schemas.openxmlformats.org/presentationml/2006/main">
  <p:tag name="TIMING" val="|1.1"/>
</p:tagLst>
</file>

<file path=ppt/tags/tag14.xml><?xml version="1.0" encoding="utf-8"?>
<p:tagLst xmlns:a="http://schemas.openxmlformats.org/drawingml/2006/main" xmlns:r="http://schemas.openxmlformats.org/officeDocument/2006/relationships" xmlns:p="http://schemas.openxmlformats.org/presentationml/2006/main">
  <p:tag name="TIMING" val="|1.1"/>
</p:tagLst>
</file>

<file path=ppt/tags/tag15.xml><?xml version="1.0" encoding="utf-8"?>
<p:tagLst xmlns:a="http://schemas.openxmlformats.org/drawingml/2006/main" xmlns:r="http://schemas.openxmlformats.org/officeDocument/2006/relationships" xmlns:p="http://schemas.openxmlformats.org/presentationml/2006/main">
  <p:tag name="TIMING" val="|2.2"/>
</p:tagLst>
</file>

<file path=ppt/tags/tag2.xml><?xml version="1.0" encoding="utf-8"?>
<p:tagLst xmlns:a="http://schemas.openxmlformats.org/drawingml/2006/main" xmlns:r="http://schemas.openxmlformats.org/officeDocument/2006/relationships" xmlns:p="http://schemas.openxmlformats.org/presentationml/2006/main">
  <p:tag name="TIMING" val="|1.1"/>
</p:tagLst>
</file>

<file path=ppt/tags/tag3.xml><?xml version="1.0" encoding="utf-8"?>
<p:tagLst xmlns:a="http://schemas.openxmlformats.org/drawingml/2006/main" xmlns:r="http://schemas.openxmlformats.org/officeDocument/2006/relationships" xmlns:p="http://schemas.openxmlformats.org/presentationml/2006/main">
  <p:tag name="TIMING" val="|1.1"/>
</p:tagLst>
</file>

<file path=ppt/tags/tag4.xml><?xml version="1.0" encoding="utf-8"?>
<p:tagLst xmlns:a="http://schemas.openxmlformats.org/drawingml/2006/main" xmlns:r="http://schemas.openxmlformats.org/officeDocument/2006/relationships" xmlns:p="http://schemas.openxmlformats.org/presentationml/2006/main">
  <p:tag name="TIMING" val="|2.4"/>
</p:tagLst>
</file>

<file path=ppt/tags/tag5.xml><?xml version="1.0" encoding="utf-8"?>
<p:tagLst xmlns:a="http://schemas.openxmlformats.org/drawingml/2006/main" xmlns:r="http://schemas.openxmlformats.org/officeDocument/2006/relationships" xmlns:p="http://schemas.openxmlformats.org/presentationml/2006/main">
  <p:tag name="TIMING" val="|1.1"/>
</p:tagLst>
</file>

<file path=ppt/tags/tag6.xml><?xml version="1.0" encoding="utf-8"?>
<p:tagLst xmlns:a="http://schemas.openxmlformats.org/drawingml/2006/main" xmlns:r="http://schemas.openxmlformats.org/officeDocument/2006/relationships" xmlns:p="http://schemas.openxmlformats.org/presentationml/2006/main">
  <p:tag name="TIMING" val="|1.1"/>
</p:tagLst>
</file>

<file path=ppt/tags/tag7.xml><?xml version="1.0" encoding="utf-8"?>
<p:tagLst xmlns:a="http://schemas.openxmlformats.org/drawingml/2006/main" xmlns:r="http://schemas.openxmlformats.org/officeDocument/2006/relationships" xmlns:p="http://schemas.openxmlformats.org/presentationml/2006/main">
  <p:tag name="TIMING" val="|1.1"/>
</p:tagLst>
</file>

<file path=ppt/tags/tag8.xml><?xml version="1.0" encoding="utf-8"?>
<p:tagLst xmlns:a="http://schemas.openxmlformats.org/drawingml/2006/main" xmlns:r="http://schemas.openxmlformats.org/officeDocument/2006/relationships" xmlns:p="http://schemas.openxmlformats.org/presentationml/2006/main">
  <p:tag name="TIMING" val="|1.1"/>
</p:tagLst>
</file>

<file path=ppt/tags/tag9.xml><?xml version="1.0" encoding="utf-8"?>
<p:tagLst xmlns:a="http://schemas.openxmlformats.org/drawingml/2006/main" xmlns:r="http://schemas.openxmlformats.org/officeDocument/2006/relationships" xmlns:p="http://schemas.openxmlformats.org/presentationml/2006/main">
  <p:tag name="TIMING" val="|1.1"/>
</p:tagLst>
</file>

<file path=ppt/theme/theme1.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CCE8C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TotalTime>
  <Words>7882</Words>
  <Application>Microsoft Office PowerPoint</Application>
  <PresentationFormat>宽屏</PresentationFormat>
  <Paragraphs>467</Paragraphs>
  <Slides>120</Slides>
  <Notes>15</Notes>
  <HiddenSlides>21</HiddenSlides>
  <MMClips>0</MMClips>
  <ScaleCrop>false</ScaleCrop>
  <HeadingPairs>
    <vt:vector size="8" baseType="variant">
      <vt:variant>
        <vt:lpstr>已用的字体</vt:lpstr>
      </vt:variant>
      <vt:variant>
        <vt:i4>13</vt:i4>
      </vt:variant>
      <vt:variant>
        <vt:lpstr>主题</vt:lpstr>
      </vt:variant>
      <vt:variant>
        <vt:i4>2</vt:i4>
      </vt:variant>
      <vt:variant>
        <vt:lpstr>嵌入 OLE 服务器</vt:lpstr>
      </vt:variant>
      <vt:variant>
        <vt:i4>1</vt:i4>
      </vt:variant>
      <vt:variant>
        <vt:lpstr>幻灯片标题</vt:lpstr>
      </vt:variant>
      <vt:variant>
        <vt:i4>120</vt:i4>
      </vt:variant>
    </vt:vector>
  </HeadingPairs>
  <TitlesOfParts>
    <vt:vector size="136" baseType="lpstr">
      <vt:lpstr>方正清刻本悦宋简体</vt:lpstr>
      <vt:lpstr>方正姚体</vt:lpstr>
      <vt:lpstr>黑体</vt:lpstr>
      <vt:lpstr>华文隶书</vt:lpstr>
      <vt:lpstr>宋体</vt:lpstr>
      <vt:lpstr>微软雅黑</vt:lpstr>
      <vt:lpstr>Arial</vt:lpstr>
      <vt:lpstr>Calibri</vt:lpstr>
      <vt:lpstr>Calibri Light</vt:lpstr>
      <vt:lpstr>Garamond</vt:lpstr>
      <vt:lpstr>Times New Roman</vt:lpstr>
      <vt:lpstr>Verdana</vt:lpstr>
      <vt:lpstr>Wingdings</vt:lpstr>
      <vt:lpstr>Office 主题</vt:lpstr>
      <vt:lpstr>Profile</vt:lpstr>
      <vt:lpstr>Visio</vt:lpstr>
      <vt:lpstr>Java EE开发技术基础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本课程提供的网盘下载</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  Spring开发环境的构建</vt:lpstr>
      <vt:lpstr>3.1  使用Eclipse开发Java Web应用</vt:lpstr>
      <vt:lpstr>1．安装JDK</vt:lpstr>
      <vt:lpstr>2．Web服务器</vt:lpstr>
      <vt:lpstr>PowerPoint 演示文稿</vt:lpstr>
      <vt:lpstr>3．安装Eclipse</vt:lpstr>
      <vt:lpstr>4．集成Tomcat</vt:lpstr>
      <vt:lpstr>PowerPoint 演示文稿</vt:lpstr>
      <vt:lpstr>3.2  Spring的下载及目录结构</vt:lpstr>
      <vt:lpstr>1．Spring的JAR包</vt:lpstr>
      <vt:lpstr>2．commons.logging的JAR包</vt:lpstr>
      <vt:lpstr>1.3  使用Eclipse开发Spring入门程序</vt:lpstr>
      <vt:lpstr>2． 创建接口TestDao</vt:lpstr>
      <vt:lpstr>3． 创建接口TestDao的实现类TestDaoImpl</vt:lpstr>
      <vt:lpstr>4．创建配置文件applicationContext.xml</vt:lpstr>
      <vt:lpstr>5．创建测试类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Java EE应用中的分层架构 </vt:lpstr>
      <vt:lpstr>传统应用程序模型（一）</vt:lpstr>
      <vt:lpstr>传统应用程序模型（二）</vt:lpstr>
      <vt:lpstr>Web应用程序模型（一）</vt:lpstr>
      <vt:lpstr>Web应用程序模型（一）</vt:lpstr>
      <vt:lpstr>Web应用程序模型（二）</vt:lpstr>
      <vt:lpstr>Web应用程序模型（二）</vt:lpstr>
      <vt:lpstr>Web应用程序模型（二）</vt:lpstr>
      <vt:lpstr>Java EE应用中的分层架构</vt:lpstr>
      <vt:lpstr>Java EE应用中的分层架构</vt:lpstr>
      <vt:lpstr>Java EE应用中的分层架构</vt:lpstr>
      <vt:lpstr>Java EE应用中的分层架构</vt:lpstr>
      <vt:lpstr>PowerPoint 演示文稿</vt:lpstr>
      <vt:lpstr>PowerPoint 演示文稿</vt:lpstr>
      <vt:lpstr>Java EE应用中的分层架构</vt:lpstr>
      <vt:lpstr>Java EE应用中的分层架构</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陆 悠</cp:lastModifiedBy>
  <cp:revision>87</cp:revision>
  <dcterms:created xsi:type="dcterms:W3CDTF">2017-03-16T03:01:00Z</dcterms:created>
  <dcterms:modified xsi:type="dcterms:W3CDTF">2021-03-02T01:17:18Z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